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98" r:id="rId5"/>
    <p:sldId id="359" r:id="rId6"/>
    <p:sldId id="386" r:id="rId7"/>
    <p:sldId id="387" r:id="rId8"/>
    <p:sldId id="391" r:id="rId9"/>
    <p:sldId id="390" r:id="rId10"/>
    <p:sldId id="388" r:id="rId11"/>
    <p:sldId id="389" r:id="rId12"/>
    <p:sldId id="382" r:id="rId13"/>
    <p:sldId id="378" r:id="rId14"/>
    <p:sldId id="368" r:id="rId15"/>
    <p:sldId id="379" r:id="rId16"/>
    <p:sldId id="380" r:id="rId17"/>
    <p:sldId id="383" r:id="rId18"/>
    <p:sldId id="381" r:id="rId19"/>
    <p:sldId id="392" r:id="rId20"/>
    <p:sldId id="372" r:id="rId21"/>
    <p:sldId id="373" r:id="rId22"/>
    <p:sldId id="374" r:id="rId23"/>
    <p:sldId id="375" r:id="rId24"/>
    <p:sldId id="364" r:id="rId25"/>
    <p:sldId id="358" r:id="rId26"/>
    <p:sldId id="369" r:id="rId27"/>
    <p:sldId id="367" r:id="rId28"/>
    <p:sldId id="366" r:id="rId29"/>
    <p:sldId id="370" r:id="rId30"/>
    <p:sldId id="38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dhakrishnan, PraveenKumar (Bip)" initials="RP(" lastIdx="1" clrIdx="0">
    <p:extLst>
      <p:ext uri="{19B8F6BF-5375-455C-9EA6-DF929625EA0E}">
        <p15:presenceInfo xmlns:p15="http://schemas.microsoft.com/office/powerpoint/2012/main" userId="S::praveenkumar.radhakrishnan@mail-bip.com::92df594f-6e87-4125-a0bc-c4a44196aff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721D"/>
    <a:srgbClr val="D0814D"/>
    <a:srgbClr val="D8976C"/>
    <a:srgbClr val="DCA27B"/>
    <a:srgbClr val="E3B595"/>
    <a:srgbClr val="EED2C0"/>
    <a:srgbClr val="C4601E"/>
    <a:srgbClr val="626262"/>
    <a:srgbClr val="FE914E"/>
    <a:srgbClr val="EDC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B82D31-55BF-217D-CF84-90AB223368EA}" v="123" dt="2022-03-20T04:11:16.360"/>
    <p1510:client id="{21FCEB5E-F06C-4776-B367-79C4568CE529}" v="16" dt="2022-03-20T18:25:58.743"/>
    <p1510:client id="{2C245ABB-EEF9-D787-A89D-53DBAB0F3317}" v="1" dt="2022-03-20T18:07:19.549"/>
    <p1510:client id="{466AE7D7-987B-1EA1-7CD3-D313FF2ED8B7}" v="7" dt="2022-03-20T13:53:18.976"/>
    <p1510:client id="{4703C658-DD41-4D56-B19C-F3399911C790}" v="3515" dt="2022-03-20T14:47:34.770"/>
    <p1510:client id="{51525292-9805-8907-1B82-929A682328C5}" v="1316" dt="2022-03-20T14:57:03.803"/>
    <p1510:client id="{52EE0F26-5A19-9772-099E-50589360BE6A}" v="6" dt="2022-03-20T07:42:08.269"/>
    <p1510:client id="{6B7B9333-EC49-5EA4-363D-7B5516FFE986}" v="502" dt="2022-03-20T14:48:49.812"/>
    <p1510:client id="{84571CEC-5076-3CAA-9966-592F7E0E8359}" v="1330" dt="2022-03-20T13:51:42.674"/>
    <p1510:client id="{98F3AD0F-7DFD-28C7-CEF1-32169A1D1F1D}" v="237" dt="2022-03-20T14:55:43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4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F255A-59A5-467A-A4E7-F53A8114130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CABF9-92F5-491F-A3A4-55A61B874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9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A342-7505-4303-9AA6-0F4CE4020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BF63F6-D75A-46F2-9650-CEA41F5D2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D96D6-ECCA-4E1A-A78C-BC9FD0794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DE5FA-B4FA-452C-A78A-14BA04F8CA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7DC3A-A182-407D-95F8-53BCDF48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05F02-448C-496D-8406-BC21F1A98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BB953-1C99-4E0C-B876-10C156060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61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C7FE0-1FCA-45E5-A2DB-4494AB978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68DCB3-5379-42AB-AECC-A2127B669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DA012-9144-4DBA-ACF3-DCA7D261E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DE5FA-B4FA-452C-A78A-14BA04F8CA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5C92D-1655-4E06-AFFE-7BA5BCC6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1BED0-49FC-47B8-80D9-B6943F34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BB953-1C99-4E0C-B876-10C156060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71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B7A09-461B-4388-814B-08F26FF17E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FE3057-5C1B-4541-BBD1-AA2778DC7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B4365-0DBF-48D2-82AC-B9C8E9449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DE5FA-B4FA-452C-A78A-14BA04F8CA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B210C-12F7-4D78-AEAB-5F739029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61844-BCD6-41AD-A425-C5222BB19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BB953-1C99-4E0C-B876-10C156060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42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D0EBD-585D-4026-AC08-BA6D04F78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9B547-18F6-41C8-8258-4FCD147D1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A3518-2D40-4633-92A6-FA379C753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DE5FA-B4FA-452C-A78A-14BA04F8CA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49E2A-3E04-491B-AF05-73A6C57F2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803BF-7426-43B2-B184-8978E03A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BB953-1C99-4E0C-B876-10C156060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0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92554-E186-466F-9534-BD159CE7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4C383-4055-4762-A015-C04E13420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E1686-4532-4C6D-87EE-A98D408F3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DE5FA-B4FA-452C-A78A-14BA04F8CA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55632-72EA-4DDA-B230-BCABB04D0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AEAF5-3D7F-41C5-BC31-B11143C2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BB953-1C99-4E0C-B876-10C156060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D093-65BE-4A7B-8F9A-F2814785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8805C-35B6-464E-B05B-B87CDACE3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11D4B4-C65A-45B3-AADF-BC7434B4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3919C-182D-4F2E-AD4C-B44D2FAB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DE5FA-B4FA-452C-A78A-14BA04F8CA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CF6A9-8DDB-4BBB-B877-EB1E0F95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78B67-BC29-49AB-A1C1-0990C2EBE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BB953-1C99-4E0C-B876-10C156060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42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186FB-26E5-4F76-994E-FAF01A883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8ABF0-D221-4D8B-8655-8E2E9C042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E81BF-8914-49DC-959C-4BDB8F276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CCF0B7-3DF7-402D-9C65-D862F98A3D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13EB72-2514-4150-B5A7-482B7F2BA3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8EFFDA-1197-41A0-BEC1-0321FEC19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DE5FA-B4FA-452C-A78A-14BA04F8CA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8DF02B-4C38-45D1-99D3-F4285984F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8E231-B427-4AE8-817B-4FDE3E5E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BB953-1C99-4E0C-B876-10C156060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57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0F2C2-3EC1-4A2C-87A9-D2094B5D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D1DF0E-9DE5-47CF-A2D6-E51FEC1D2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DE5FA-B4FA-452C-A78A-14BA04F8CA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52128-8277-4CED-B8A8-7B2A9BC61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F6DE2-EA83-4762-A5B8-66A82DB8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BB953-1C99-4E0C-B876-10C156060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75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AABCAE-813E-4045-B846-5225F35AE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DE5FA-B4FA-452C-A78A-14BA04F8CA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CAC45-F4EF-4180-897F-98E984703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03A15-728B-48E5-95C6-0150BDB9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BB953-1C99-4E0C-B876-10C156060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48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CE57D-B819-417E-B752-08AC34FB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EE6C8-332E-41D7-813D-7C7FCEF1B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D7C0C-2AA0-4124-B3E9-075B5BCB0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F27A0-2AAF-4652-92A1-FDD7F99AF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DE5FA-B4FA-452C-A78A-14BA04F8CA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0D9D8-F5DC-4D86-9F24-D5F7FDF6C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6C0D67-D519-49E5-A3FC-484D79AE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BB953-1C99-4E0C-B876-10C156060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1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D0010-BF87-486F-8C31-AE8A2EF2D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4C20A-3AD6-4D2A-8FA1-FA1F31C18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01B13-C1E5-4DD2-AA48-045DB4CBA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0FDB2-A615-4269-8686-4088A5E3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DE5FA-B4FA-452C-A78A-14BA04F8CA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82271-BC9D-41E6-96F4-092C5012E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FA8D1-8B7E-4348-AFD5-C372CE279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BB953-1C99-4E0C-B876-10C156060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3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8A3044-D344-4A72-9413-1518C5E26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DB696-FA86-429B-AB6A-2B3C9137D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76B0F-5518-4CA3-8830-86FF8D3207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DE5FA-B4FA-452C-A78A-14BA04F8CA8A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58D95-478E-42E5-A866-589D02A3B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A1557-9BA2-43FC-A0B7-D2863872C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BB953-1C99-4E0C-B876-10C156060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6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microsoft.com/office/2007/relationships/hdphoto" Target="../media/hdphoto5.wdp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ceptiviti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h9OGv3gyNi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h9OGv3gyNiM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1-O8ScH0yI?feature=oembed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hyperlink" Target="https://github.com/Samantha-Zhan/YASS-Mental-App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933615D-7376-41EA-861A-B8570E04D791}"/>
              </a:ext>
            </a:extLst>
          </p:cNvPr>
          <p:cNvSpPr/>
          <p:nvPr/>
        </p:nvSpPr>
        <p:spPr>
          <a:xfrm>
            <a:off x="0" y="1181068"/>
            <a:ext cx="12192000" cy="1107668"/>
          </a:xfrm>
          <a:prstGeom prst="rect">
            <a:avLst/>
          </a:prstGeom>
          <a:solidFill>
            <a:srgbClr val="FC721D"/>
          </a:solidFill>
          <a:ln>
            <a:solidFill>
              <a:srgbClr val="FC7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87033-D841-4899-9D59-4DEFB3722522}"/>
              </a:ext>
            </a:extLst>
          </p:cNvPr>
          <p:cNvSpPr txBox="1"/>
          <p:nvPr/>
        </p:nvSpPr>
        <p:spPr>
          <a:xfrm>
            <a:off x="660765" y="5774535"/>
            <a:ext cx="1062841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200" b="1" i="1">
                <a:solidFill>
                  <a:srgbClr val="626262"/>
                </a:solidFill>
                <a:latin typeface="Avenir Next LT Pro"/>
              </a:rPr>
              <a:t>TEAM 65</a:t>
            </a:r>
          </a:p>
          <a:p>
            <a:pPr algn="ctr"/>
            <a:r>
              <a:rPr lang="en-US" sz="2200" b="1" i="1">
                <a:solidFill>
                  <a:srgbClr val="626262"/>
                </a:solidFill>
                <a:latin typeface="Avenir Next LT Pro"/>
              </a:rPr>
              <a:t>CILI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E2CE85-2EC0-43AD-A0F1-F17853463DA8}"/>
              </a:ext>
            </a:extLst>
          </p:cNvPr>
          <p:cNvSpPr txBox="1"/>
          <p:nvPr/>
        </p:nvSpPr>
        <p:spPr>
          <a:xfrm>
            <a:off x="675826" y="345662"/>
            <a:ext cx="1130662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4400" b="1">
                <a:solidFill>
                  <a:srgbClr val="626262"/>
                </a:solidFill>
                <a:latin typeface="Garamond"/>
              </a:rPr>
              <a:t>An end-to-end SaaS to evaluate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19B9D0-8444-4DB8-B62C-DAFF1DA7F566}"/>
              </a:ext>
            </a:extLst>
          </p:cNvPr>
          <p:cNvSpPr txBox="1"/>
          <p:nvPr/>
        </p:nvSpPr>
        <p:spPr>
          <a:xfrm>
            <a:off x="2579705" y="1155416"/>
            <a:ext cx="749887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>
                <a:solidFill>
                  <a:schemeClr val="bg1"/>
                </a:solidFill>
                <a:latin typeface="Avenir Next LT Pro" panose="020B0504020202020204" pitchFamily="34" charset="0"/>
              </a:rPr>
              <a:t>MENTAL HEALTH</a:t>
            </a:r>
          </a:p>
        </p:txBody>
      </p:sp>
      <p:pic>
        <p:nvPicPr>
          <p:cNvPr id="4" name="Immagine 5">
            <a:extLst>
              <a:ext uri="{FF2B5EF4-FFF2-40B4-BE49-F238E27FC236}">
                <a16:creationId xmlns:a16="http://schemas.microsoft.com/office/drawing/2014/main" id="{B8864359-50AE-4A90-ACBC-76E68322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781" y="3158246"/>
            <a:ext cx="7218438" cy="175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54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FCFBD79-E5D6-4FE8-94AB-8796DC01CBCF}"/>
              </a:ext>
            </a:extLst>
          </p:cNvPr>
          <p:cNvSpPr/>
          <p:nvPr/>
        </p:nvSpPr>
        <p:spPr>
          <a:xfrm>
            <a:off x="0" y="0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6A5C3-72AB-43C8-A39D-30D731007963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BUSINESS PLAN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4054C34-9F71-4C3A-A746-2A2AF2E6D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82" r="-50" b="8258"/>
          <a:stretch/>
        </p:blipFill>
        <p:spPr bwMode="auto">
          <a:xfrm>
            <a:off x="8192" y="978664"/>
            <a:ext cx="11546007" cy="587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0BFB22-B23C-463A-B2D0-FB5548E76EBF}"/>
              </a:ext>
            </a:extLst>
          </p:cNvPr>
          <p:cNvSpPr/>
          <p:nvPr/>
        </p:nvSpPr>
        <p:spPr>
          <a:xfrm>
            <a:off x="1817551" y="1466339"/>
            <a:ext cx="618994" cy="319586"/>
          </a:xfrm>
          <a:prstGeom prst="rect">
            <a:avLst/>
          </a:prstGeom>
          <a:solidFill>
            <a:srgbClr val="D0814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2022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BB2AFD-D052-49D0-A60F-A35EE6B7AB22}"/>
              </a:ext>
            </a:extLst>
          </p:cNvPr>
          <p:cNvSpPr/>
          <p:nvPr/>
        </p:nvSpPr>
        <p:spPr>
          <a:xfrm>
            <a:off x="3626212" y="5304773"/>
            <a:ext cx="677234" cy="288877"/>
          </a:xfrm>
          <a:prstGeom prst="rect">
            <a:avLst/>
          </a:prstGeom>
          <a:solidFill>
            <a:srgbClr val="D8976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2023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E2C3E7-8679-4FF7-B0F5-1D84CCAEDC42}"/>
              </a:ext>
            </a:extLst>
          </p:cNvPr>
          <p:cNvSpPr/>
          <p:nvPr/>
        </p:nvSpPr>
        <p:spPr>
          <a:xfrm>
            <a:off x="5396385" y="1499322"/>
            <a:ext cx="825923" cy="341194"/>
          </a:xfrm>
          <a:prstGeom prst="rect">
            <a:avLst/>
          </a:prstGeom>
          <a:solidFill>
            <a:srgbClr val="DCA27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2024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BD02BA-4CFD-4B66-A25B-F96DC30235DE}"/>
              </a:ext>
            </a:extLst>
          </p:cNvPr>
          <p:cNvSpPr/>
          <p:nvPr/>
        </p:nvSpPr>
        <p:spPr>
          <a:xfrm>
            <a:off x="7275923" y="5181944"/>
            <a:ext cx="780658" cy="504786"/>
          </a:xfrm>
          <a:prstGeom prst="rect">
            <a:avLst/>
          </a:prstGeom>
          <a:solidFill>
            <a:srgbClr val="E3B59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2025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A1FB9C-90B9-459D-A4B8-6EED030FB4D9}"/>
              </a:ext>
            </a:extLst>
          </p:cNvPr>
          <p:cNvSpPr/>
          <p:nvPr/>
        </p:nvSpPr>
        <p:spPr>
          <a:xfrm>
            <a:off x="9160712" y="1499322"/>
            <a:ext cx="594743" cy="286603"/>
          </a:xfrm>
          <a:prstGeom prst="rect">
            <a:avLst/>
          </a:prstGeom>
          <a:solidFill>
            <a:srgbClr val="E3B59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2026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03C518-04E5-4602-95D9-7CECBFC2B5B6}"/>
              </a:ext>
            </a:extLst>
          </p:cNvPr>
          <p:cNvSpPr/>
          <p:nvPr/>
        </p:nvSpPr>
        <p:spPr>
          <a:xfrm>
            <a:off x="899371" y="4870319"/>
            <a:ext cx="2237953" cy="1446662"/>
          </a:xfrm>
          <a:prstGeom prst="rect">
            <a:avLst/>
          </a:prstGeom>
          <a:solidFill>
            <a:srgbClr val="CF7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MVP based on existing open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Team size: HTG team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Revenue: $100K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Grant: $400K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1DAD94-5BB2-42E0-811F-0DF42C2E811F}"/>
              </a:ext>
            </a:extLst>
          </p:cNvPr>
          <p:cNvSpPr/>
          <p:nvPr/>
        </p:nvSpPr>
        <p:spPr>
          <a:xfrm>
            <a:off x="3137324" y="1437600"/>
            <a:ext cx="1869743" cy="1446662"/>
          </a:xfrm>
          <a:prstGeom prst="rect">
            <a:avLst/>
          </a:prstGeom>
          <a:solidFill>
            <a:srgbClr val="D08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Enhancing Model based on voice data – amplitude, frequency, </a:t>
            </a:r>
            <a:r>
              <a:rPr lang="en-US" sz="1400" err="1"/>
              <a:t>etc</a:t>
            </a: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Team size: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Revenue: $1M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Grant: $500K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E50314-8833-4AC1-B737-15343AB5F839}"/>
              </a:ext>
            </a:extLst>
          </p:cNvPr>
          <p:cNvSpPr/>
          <p:nvPr/>
        </p:nvSpPr>
        <p:spPr>
          <a:xfrm>
            <a:off x="4897123" y="4870319"/>
            <a:ext cx="1869743" cy="1446662"/>
          </a:xfrm>
          <a:prstGeom prst="rect">
            <a:avLst/>
          </a:prstGeom>
          <a:solidFill>
            <a:srgbClr val="D08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Machine Learning capabilities to see effectiveness of action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Team size: 35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Revenue: $12M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Profit: $6M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9F4BFA-C653-4F33-957D-482EC72C644D}"/>
              </a:ext>
            </a:extLst>
          </p:cNvPr>
          <p:cNvSpPr/>
          <p:nvPr/>
        </p:nvSpPr>
        <p:spPr>
          <a:xfrm>
            <a:off x="6793700" y="1466339"/>
            <a:ext cx="1869743" cy="1446662"/>
          </a:xfrm>
          <a:prstGeom prst="rect">
            <a:avLst/>
          </a:prstGeom>
          <a:solidFill>
            <a:srgbClr val="D08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Scale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Team size: 280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Revenue: $67M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Profit: $31M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461090-AD6E-4C07-9C31-B71794326DB7}"/>
              </a:ext>
            </a:extLst>
          </p:cNvPr>
          <p:cNvSpPr/>
          <p:nvPr/>
        </p:nvSpPr>
        <p:spPr>
          <a:xfrm>
            <a:off x="8663443" y="4870319"/>
            <a:ext cx="1869743" cy="1446662"/>
          </a:xfrm>
          <a:prstGeom prst="rect">
            <a:avLst/>
          </a:prstGeom>
          <a:solidFill>
            <a:srgbClr val="D08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Scale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Team size: 720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Revenue: $150M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Profit: $71M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36ED10-AF26-447D-8560-6B915D4DF13F}"/>
              </a:ext>
            </a:extLst>
          </p:cNvPr>
          <p:cNvSpPr/>
          <p:nvPr/>
        </p:nvSpPr>
        <p:spPr>
          <a:xfrm>
            <a:off x="10374261" y="2823388"/>
            <a:ext cx="1453950" cy="1446662"/>
          </a:xfrm>
          <a:prstGeom prst="rect">
            <a:avLst/>
          </a:prstGeom>
          <a:solidFill>
            <a:srgbClr val="D08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Data </a:t>
            </a:r>
            <a:r>
              <a:rPr lang="en-US" sz="1400" err="1"/>
              <a:t>Monetisation</a:t>
            </a: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Terminal Value: $448M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International Expansion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A9E009-4D54-4C4E-A570-DD36D756B029}"/>
              </a:ext>
            </a:extLst>
          </p:cNvPr>
          <p:cNvSpPr/>
          <p:nvPr/>
        </p:nvSpPr>
        <p:spPr>
          <a:xfrm>
            <a:off x="10436746" y="2189670"/>
            <a:ext cx="1453949" cy="444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4601E"/>
                </a:solidFill>
              </a:rPr>
              <a:t>Year 6 &amp; Beyond</a:t>
            </a:r>
          </a:p>
        </p:txBody>
      </p:sp>
    </p:spTree>
    <p:extLst>
      <p:ext uri="{BB962C8B-B14F-4D97-AF65-F5344CB8AC3E}">
        <p14:creationId xmlns:p14="http://schemas.microsoft.com/office/powerpoint/2010/main" val="884173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500745-2C2C-41A5-90ED-7B817D94BF8B}"/>
              </a:ext>
            </a:extLst>
          </p:cNvPr>
          <p:cNvSpPr/>
          <p:nvPr/>
        </p:nvSpPr>
        <p:spPr>
          <a:xfrm>
            <a:off x="-1" y="0"/>
            <a:ext cx="3904417" cy="6858000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ED720A-BEF1-4A75-88E5-4BB139B04C79}"/>
              </a:ext>
            </a:extLst>
          </p:cNvPr>
          <p:cNvSpPr txBox="1"/>
          <p:nvPr/>
        </p:nvSpPr>
        <p:spPr>
          <a:xfrm>
            <a:off x="5887637" y="1016139"/>
            <a:ext cx="21109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pPr algn="l"/>
            <a:r>
              <a:rPr lang="en-US" sz="3600">
                <a:solidFill>
                  <a:schemeClr val="tx1"/>
                </a:solidFill>
              </a:rPr>
              <a:t>230M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A2D509F-AB70-4BF6-A08B-A1E3484912A3}"/>
              </a:ext>
            </a:extLst>
          </p:cNvPr>
          <p:cNvSpPr/>
          <p:nvPr/>
        </p:nvSpPr>
        <p:spPr>
          <a:xfrm>
            <a:off x="3933535" y="0"/>
            <a:ext cx="129496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D63E1B-E8A9-409E-A29D-0EB96F908B4A}"/>
              </a:ext>
            </a:extLst>
          </p:cNvPr>
          <p:cNvSpPr txBox="1"/>
          <p:nvPr/>
        </p:nvSpPr>
        <p:spPr>
          <a:xfrm rot="16200000" flipH="1">
            <a:off x="3426650" y="1016139"/>
            <a:ext cx="160878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sz="1800">
                <a:solidFill>
                  <a:schemeClr val="tx1"/>
                </a:solidFill>
              </a:rPr>
              <a:t>Revenues </a:t>
            </a:r>
          </a:p>
          <a:p>
            <a:r>
              <a:rPr lang="en-US" sz="1800">
                <a:solidFill>
                  <a:schemeClr val="tx1"/>
                </a:solidFill>
              </a:rPr>
              <a:t>(5 Years)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C82020F-92F3-47F7-AECA-93458C25D67F}"/>
              </a:ext>
            </a:extLst>
          </p:cNvPr>
          <p:cNvSpPr/>
          <p:nvPr/>
        </p:nvSpPr>
        <p:spPr>
          <a:xfrm>
            <a:off x="4841765" y="960771"/>
            <a:ext cx="757067" cy="75706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BE0EC7-BC70-44C8-AB7E-F4DF5FE5F715}"/>
              </a:ext>
            </a:extLst>
          </p:cNvPr>
          <p:cNvCxnSpPr>
            <a:cxnSpLocks/>
          </p:cNvCxnSpPr>
          <p:nvPr/>
        </p:nvCxnSpPr>
        <p:spPr>
          <a:xfrm>
            <a:off x="4474386" y="799006"/>
            <a:ext cx="0" cy="10805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10A012F-EC93-4555-81E4-16BDF2A467CD}"/>
              </a:ext>
            </a:extLst>
          </p:cNvPr>
          <p:cNvSpPr txBox="1"/>
          <p:nvPr/>
        </p:nvSpPr>
        <p:spPr>
          <a:xfrm>
            <a:off x="377461" y="3713344"/>
            <a:ext cx="307867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venir Next LT Pro" panose="020B0504020202020204" pitchFamily="34" charset="0"/>
              </a:rPr>
              <a:t>5 years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938DAC-DD68-49BE-87BB-CFA17901B4D9}"/>
              </a:ext>
            </a:extLst>
          </p:cNvPr>
          <p:cNvSpPr txBox="1"/>
          <p:nvPr/>
        </p:nvSpPr>
        <p:spPr>
          <a:xfrm flipH="1">
            <a:off x="-169590" y="2924429"/>
            <a:ext cx="4172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FINANCIALS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A26E55-CE06-44C9-B9D7-94F22A0815C7}"/>
              </a:ext>
            </a:extLst>
          </p:cNvPr>
          <p:cNvSpPr txBox="1"/>
          <p:nvPr/>
        </p:nvSpPr>
        <p:spPr>
          <a:xfrm>
            <a:off x="4953699" y="985361"/>
            <a:ext cx="511487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i="0">
                <a:effectLst/>
                <a:latin typeface="arial" panose="020B0604020202020204" pitchFamily="34" charset="0"/>
              </a:rPr>
              <a:t>$</a:t>
            </a:r>
            <a:endParaRPr lang="en-US" sz="40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DCDF67-63A6-4486-94B8-CDEA27FB8741}"/>
              </a:ext>
            </a:extLst>
          </p:cNvPr>
          <p:cNvSpPr txBox="1"/>
          <p:nvPr/>
        </p:nvSpPr>
        <p:spPr>
          <a:xfrm>
            <a:off x="5884720" y="1958215"/>
            <a:ext cx="108521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pPr algn="l"/>
            <a:r>
              <a:rPr lang="en-US">
                <a:solidFill>
                  <a:schemeClr val="tx1"/>
                </a:solidFill>
              </a:rPr>
              <a:t>60M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14E77B-549A-489E-9CE9-4B16851997DF}"/>
              </a:ext>
            </a:extLst>
          </p:cNvPr>
          <p:cNvCxnSpPr>
            <a:cxnSpLocks/>
            <a:stCxn id="50" idx="4"/>
            <a:endCxn id="63" idx="4"/>
          </p:cNvCxnSpPr>
          <p:nvPr/>
        </p:nvCxnSpPr>
        <p:spPr>
          <a:xfrm flipH="1">
            <a:off x="5218102" y="1717838"/>
            <a:ext cx="2197" cy="12583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10A17BAE-C876-4F24-A460-20B49FDAFF6F}"/>
              </a:ext>
            </a:extLst>
          </p:cNvPr>
          <p:cNvSpPr/>
          <p:nvPr/>
        </p:nvSpPr>
        <p:spPr>
          <a:xfrm>
            <a:off x="5118422" y="2096323"/>
            <a:ext cx="199359" cy="19935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FAF66E4-9F7C-41A5-888D-B0603BDB6DAE}"/>
              </a:ext>
            </a:extLst>
          </p:cNvPr>
          <p:cNvSpPr/>
          <p:nvPr/>
        </p:nvSpPr>
        <p:spPr>
          <a:xfrm>
            <a:off x="5118422" y="2776857"/>
            <a:ext cx="199359" cy="199359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C46CA4-DC95-4F7F-8FF6-EB493B1058F4}"/>
              </a:ext>
            </a:extLst>
          </p:cNvPr>
          <p:cNvSpPr txBox="1"/>
          <p:nvPr/>
        </p:nvSpPr>
        <p:spPr>
          <a:xfrm>
            <a:off x="7067080" y="1993263"/>
            <a:ext cx="340200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pPr algn="l"/>
            <a:r>
              <a:rPr lang="en-US" sz="1400" b="0" i="1">
                <a:solidFill>
                  <a:schemeClr val="tx1"/>
                </a:solidFill>
              </a:rPr>
              <a:t>Profit After Tax</a:t>
            </a:r>
          </a:p>
          <a:p>
            <a:pPr algn="l"/>
            <a:endParaRPr lang="en-US" sz="1400" b="0" i="1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E7B9495-3FA5-495A-8B75-88876DA5C702}"/>
              </a:ext>
            </a:extLst>
          </p:cNvPr>
          <p:cNvSpPr txBox="1"/>
          <p:nvPr/>
        </p:nvSpPr>
        <p:spPr>
          <a:xfrm>
            <a:off x="5884720" y="2678567"/>
            <a:ext cx="108521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pPr algn="l"/>
            <a:r>
              <a:rPr lang="en-US">
                <a:solidFill>
                  <a:schemeClr val="tx1"/>
                </a:solidFill>
              </a:rPr>
              <a:t>42M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8DD423A-2BE3-48A0-9274-E9BED8EE8AB0}"/>
              </a:ext>
            </a:extLst>
          </p:cNvPr>
          <p:cNvSpPr txBox="1"/>
          <p:nvPr/>
        </p:nvSpPr>
        <p:spPr>
          <a:xfrm>
            <a:off x="5887636" y="4383085"/>
            <a:ext cx="477799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pPr algn="l"/>
            <a:r>
              <a:rPr lang="en-US" sz="3600">
                <a:solidFill>
                  <a:schemeClr val="tx1"/>
                </a:solidFill>
              </a:rPr>
              <a:t>900K </a:t>
            </a:r>
          </a:p>
          <a:p>
            <a:pPr algn="l"/>
            <a:r>
              <a:rPr lang="en-US" sz="3600">
                <a:solidFill>
                  <a:schemeClr val="tx1"/>
                </a:solidFill>
              </a:rPr>
              <a:t>in Grants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9A62F54-30D8-4E3C-A5A1-1FF3D74CDECA}"/>
              </a:ext>
            </a:extLst>
          </p:cNvPr>
          <p:cNvSpPr txBox="1"/>
          <p:nvPr/>
        </p:nvSpPr>
        <p:spPr>
          <a:xfrm rot="16200000" flipH="1">
            <a:off x="3426650" y="4798583"/>
            <a:ext cx="16087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sz="1800">
                <a:solidFill>
                  <a:schemeClr val="tx1"/>
                </a:solidFill>
              </a:rPr>
              <a:t>THE ASK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3166878-9341-49D0-AF62-4FC02C176262}"/>
              </a:ext>
            </a:extLst>
          </p:cNvPr>
          <p:cNvSpPr/>
          <p:nvPr/>
        </p:nvSpPr>
        <p:spPr>
          <a:xfrm>
            <a:off x="4841765" y="4604716"/>
            <a:ext cx="757067" cy="75706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37D867-C200-4066-B4D5-75C34D769BC8}"/>
              </a:ext>
            </a:extLst>
          </p:cNvPr>
          <p:cNvCxnSpPr>
            <a:cxnSpLocks/>
          </p:cNvCxnSpPr>
          <p:nvPr/>
        </p:nvCxnSpPr>
        <p:spPr>
          <a:xfrm>
            <a:off x="4474386" y="4264112"/>
            <a:ext cx="0" cy="1438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2">
            <a:extLst>
              <a:ext uri="{FF2B5EF4-FFF2-40B4-BE49-F238E27FC236}">
                <a16:creationId xmlns:a16="http://schemas.microsoft.com/office/drawing/2014/main" id="{1C3931F5-12E0-453A-9BC4-055BA378E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 flipH="1" flipV="1">
            <a:off x="5014697" y="4748640"/>
            <a:ext cx="389488" cy="47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C35866-2FE1-4D9A-A2B1-C8C8B7109948}"/>
              </a:ext>
            </a:extLst>
          </p:cNvPr>
          <p:cNvSpPr txBox="1"/>
          <p:nvPr/>
        </p:nvSpPr>
        <p:spPr>
          <a:xfrm>
            <a:off x="7067080" y="2675927"/>
            <a:ext cx="241911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pPr algn="l"/>
            <a:r>
              <a:rPr lang="en-US" sz="1400" b="0" i="1">
                <a:solidFill>
                  <a:schemeClr val="tx1"/>
                </a:solidFill>
              </a:rPr>
              <a:t>Present Value of Free Cash Flow</a:t>
            </a:r>
          </a:p>
          <a:p>
            <a:pPr algn="l"/>
            <a:endParaRPr lang="en-US" sz="1400" b="0" i="1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E759C7-E402-42D5-848C-DBFCEE3CA009}"/>
              </a:ext>
            </a:extLst>
          </p:cNvPr>
          <p:cNvSpPr txBox="1"/>
          <p:nvPr/>
        </p:nvSpPr>
        <p:spPr>
          <a:xfrm>
            <a:off x="9961107" y="585686"/>
            <a:ext cx="47779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pPr algn="l"/>
            <a:r>
              <a:rPr lang="en-US" sz="3600">
                <a:solidFill>
                  <a:schemeClr val="tx1"/>
                </a:solidFill>
              </a:rPr>
              <a:t>How?</a:t>
            </a:r>
          </a:p>
        </p:txBody>
      </p:sp>
      <p:pic>
        <p:nvPicPr>
          <p:cNvPr id="2050" name="Picture 2" descr="Digital Marketing Icon. Simple Line Element Digital Marketing Symbol for  Templates, Web Design and Infographics Stock Illustration - Illustration of  digital, infographic: 174226384">
            <a:extLst>
              <a:ext uri="{FF2B5EF4-FFF2-40B4-BE49-F238E27FC236}">
                <a16:creationId xmlns:a16="http://schemas.microsoft.com/office/drawing/2014/main" id="{B70E0646-56EA-436B-B73B-DFF7152B20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11"/>
          <a:stretch/>
        </p:blipFill>
        <p:spPr bwMode="auto">
          <a:xfrm>
            <a:off x="9740077" y="1481368"/>
            <a:ext cx="1713854" cy="129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ps - Hire Them? Or Fire Them? - Strata-gee.com">
            <a:extLst>
              <a:ext uri="{FF2B5EF4-FFF2-40B4-BE49-F238E27FC236}">
                <a16:creationId xmlns:a16="http://schemas.microsoft.com/office/drawing/2014/main" id="{84B3BE22-F8BD-478A-81A7-BB4178C6E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617" y="3175672"/>
            <a:ext cx="912773" cy="80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067A2FE-4F10-419F-8DA7-2EF3D56FEA6C}"/>
              </a:ext>
            </a:extLst>
          </p:cNvPr>
          <p:cNvSpPr txBox="1"/>
          <p:nvPr/>
        </p:nvSpPr>
        <p:spPr>
          <a:xfrm>
            <a:off x="9962617" y="2575399"/>
            <a:ext cx="340200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pPr algn="l"/>
            <a:r>
              <a:rPr lang="en-US" sz="1400" b="0" i="1">
                <a:solidFill>
                  <a:schemeClr val="tx1"/>
                </a:solidFill>
              </a:rPr>
              <a:t>Digital Marketing</a:t>
            </a:r>
          </a:p>
          <a:p>
            <a:pPr algn="l"/>
            <a:endParaRPr lang="en-US" sz="1400" b="0" i="1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2BBAFB-9605-4F7F-90EF-B9F41413336A}"/>
              </a:ext>
            </a:extLst>
          </p:cNvPr>
          <p:cNvSpPr txBox="1"/>
          <p:nvPr/>
        </p:nvSpPr>
        <p:spPr>
          <a:xfrm>
            <a:off x="9486190" y="4067203"/>
            <a:ext cx="340200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pPr algn="l"/>
            <a:r>
              <a:rPr lang="en-US" sz="1400" b="0" i="1">
                <a:solidFill>
                  <a:schemeClr val="tx1"/>
                </a:solidFill>
              </a:rPr>
              <a:t>Feet on the Street Salesmen</a:t>
            </a:r>
          </a:p>
          <a:p>
            <a:pPr algn="l"/>
            <a:endParaRPr lang="en-US" sz="1400" b="0" i="1">
              <a:solidFill>
                <a:schemeClr val="tx1"/>
              </a:solidFill>
            </a:endParaRPr>
          </a:p>
        </p:txBody>
      </p:sp>
      <p:pic>
        <p:nvPicPr>
          <p:cNvPr id="2054" name="Picture 6" descr="Psychiatrist Icon #45858 - Free Icons Library">
            <a:extLst>
              <a:ext uri="{FF2B5EF4-FFF2-40B4-BE49-F238E27FC236}">
                <a16:creationId xmlns:a16="http://schemas.microsoft.com/office/drawing/2014/main" id="{556F1865-3AF8-4E12-A459-713E30F62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548743"/>
            <a:ext cx="5318657" cy="531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sychiatrist - Free healthcare and medical icons">
            <a:extLst>
              <a:ext uri="{FF2B5EF4-FFF2-40B4-BE49-F238E27FC236}">
                <a16:creationId xmlns:a16="http://schemas.microsoft.com/office/drawing/2014/main" id="{DA8E15B7-55CC-4BA1-957D-F8FCCA603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696" y="4733893"/>
            <a:ext cx="968494" cy="96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AC56262-B4BB-436E-8243-219B8BE45573}"/>
              </a:ext>
            </a:extLst>
          </p:cNvPr>
          <p:cNvSpPr txBox="1"/>
          <p:nvPr/>
        </p:nvSpPr>
        <p:spPr>
          <a:xfrm>
            <a:off x="9231855" y="5861350"/>
            <a:ext cx="3402001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pPr algn="l"/>
            <a:r>
              <a:rPr lang="en-US" sz="1400" b="0" i="1">
                <a:solidFill>
                  <a:schemeClr val="tx1"/>
                </a:solidFill>
              </a:rPr>
              <a:t>Endorsement from Psychologists,</a:t>
            </a:r>
          </a:p>
          <a:p>
            <a:pPr algn="l"/>
            <a:r>
              <a:rPr lang="en-US" sz="1400" b="0" i="1">
                <a:solidFill>
                  <a:schemeClr val="tx1"/>
                </a:solidFill>
              </a:rPr>
              <a:t>Publish Papers in Medical Journals, Success Stories in magazines, and create content from experts</a:t>
            </a:r>
          </a:p>
          <a:p>
            <a:pPr algn="l"/>
            <a:endParaRPr lang="en-US" sz="1400" b="0" i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340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FCFBD79-E5D6-4FE8-94AB-8796DC01CBCF}"/>
              </a:ext>
            </a:extLst>
          </p:cNvPr>
          <p:cNvSpPr/>
          <p:nvPr/>
        </p:nvSpPr>
        <p:spPr>
          <a:xfrm>
            <a:off x="0" y="0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6A5C3-72AB-43C8-A39D-30D731007963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FINANCIALS 1/2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9B1129-13F1-42CF-99C0-F7669EC4C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400964"/>
              </p:ext>
            </p:extLst>
          </p:nvPr>
        </p:nvGraphicFramePr>
        <p:xfrm>
          <a:off x="0" y="805402"/>
          <a:ext cx="12192000" cy="6052610"/>
        </p:xfrm>
        <a:graphic>
          <a:graphicData uri="http://schemas.openxmlformats.org/drawingml/2006/table">
            <a:tbl>
              <a:tblPr/>
              <a:tblGrid>
                <a:gridCol w="3739679">
                  <a:extLst>
                    <a:ext uri="{9D8B030D-6E8A-4147-A177-3AD203B41FA5}">
                      <a16:colId xmlns:a16="http://schemas.microsoft.com/office/drawing/2014/main" val="1888480615"/>
                    </a:ext>
                  </a:extLst>
                </a:gridCol>
                <a:gridCol w="1478477">
                  <a:extLst>
                    <a:ext uri="{9D8B030D-6E8A-4147-A177-3AD203B41FA5}">
                      <a16:colId xmlns:a16="http://schemas.microsoft.com/office/drawing/2014/main" val="3480370511"/>
                    </a:ext>
                  </a:extLst>
                </a:gridCol>
                <a:gridCol w="1549141">
                  <a:extLst>
                    <a:ext uri="{9D8B030D-6E8A-4147-A177-3AD203B41FA5}">
                      <a16:colId xmlns:a16="http://schemas.microsoft.com/office/drawing/2014/main" val="245125672"/>
                    </a:ext>
                  </a:extLst>
                </a:gridCol>
                <a:gridCol w="1744819">
                  <a:extLst>
                    <a:ext uri="{9D8B030D-6E8A-4147-A177-3AD203B41FA5}">
                      <a16:colId xmlns:a16="http://schemas.microsoft.com/office/drawing/2014/main" val="1477435174"/>
                    </a:ext>
                  </a:extLst>
                </a:gridCol>
                <a:gridCol w="1744819">
                  <a:extLst>
                    <a:ext uri="{9D8B030D-6E8A-4147-A177-3AD203B41FA5}">
                      <a16:colId xmlns:a16="http://schemas.microsoft.com/office/drawing/2014/main" val="1589521802"/>
                    </a:ext>
                  </a:extLst>
                </a:gridCol>
                <a:gridCol w="1935065">
                  <a:extLst>
                    <a:ext uri="{9D8B030D-6E8A-4147-A177-3AD203B41FA5}">
                      <a16:colId xmlns:a16="http://schemas.microsoft.com/office/drawing/2014/main" val="3856815991"/>
                    </a:ext>
                  </a:extLst>
                </a:gridCol>
              </a:tblGrid>
              <a:tr h="19587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Revenue Drivers</a:t>
                      </a:r>
                    </a:p>
                  </a:txBody>
                  <a:tcPr marL="6727" marR="6727" marT="67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278274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886894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el"/>
                        </a:rPr>
                        <a:t>Revenue Drivers for India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721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479240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Particulars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2022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2025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2026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23881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endParaRPr lang="en-US" sz="1050" b="0" i="1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508107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Number of companies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1,300,000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1,400,000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1,500,000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1,600,000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1,700,000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437540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Video Call Penetration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35%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45%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55%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65%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75%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041215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Companies with VC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455,000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630,000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    825,000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1,040,000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    1,275,000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742343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Number of schools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1,500,000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1,500,000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1,500,000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1,500,000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1,500,000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4493452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Internet penetration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22%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25%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28%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31%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34%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55267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Schools with internet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330,000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375,000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    420,000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    465,000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       510,000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93702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Total Addressable Market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785,000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1,005,000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1,245,000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1,505,000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    1,785,000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1121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Market Penetration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0.01%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0.10%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1.00%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5.00%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10.00%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929241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Number of customers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79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1005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12450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75250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178500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6042344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257692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endParaRPr lang="en-US" sz="1050" b="0" i="1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el"/>
                        </a:rPr>
                        <a:t>Revenue Drivers for China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721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220155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Particulars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2022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2025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2026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834581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74827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Number of companies</a:t>
                      </a:r>
                    </a:p>
                  </a:txBody>
                  <a:tcPr marL="6727" marR="6727" marT="672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24,000,000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26,000,000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28,000,000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30,000,000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32,000,000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902944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Video Call Penetration </a:t>
                      </a:r>
                    </a:p>
                  </a:txBody>
                  <a:tcPr marL="6727" marR="6727" marT="672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75%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77.5%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80%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82.5%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85%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686828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Companies with VC</a:t>
                      </a:r>
                    </a:p>
                  </a:txBody>
                  <a:tcPr marL="6727" marR="6727" marT="672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18,000,000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20,150,000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22,400,000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24,750,000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  27,200,000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815302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Number of schools</a:t>
                      </a:r>
                    </a:p>
                  </a:txBody>
                  <a:tcPr marL="6727" marR="6727" marT="672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514,000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514,000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514,000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514,000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514,000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921449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Video call penetration</a:t>
                      </a:r>
                    </a:p>
                  </a:txBody>
                  <a:tcPr marL="6727" marR="6727" marT="672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95%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96%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97%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98%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99%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666877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Schools with internet</a:t>
                      </a:r>
                    </a:p>
                  </a:txBody>
                  <a:tcPr marL="6727" marR="6727" marT="672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488,300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493,440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    498,580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    503,720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       508,860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717888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Total Addressable Market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18,488,300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20,643,440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22,898,580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25,253,720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       27,708,860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277020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Market Penetration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0.01%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0.10%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1.00%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5.00%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10.00%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125322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Number of customers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1849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20643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228986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1262686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2770886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719992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368020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107798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Number of customers from the two countries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1927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21648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241436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1337936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2949386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600679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803107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Revenues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 96,366.50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1,082,422.00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12,071,790.00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66,896,800.00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       147,469,300.00 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973149"/>
                  </a:ext>
                </a:extLst>
              </a:tr>
              <a:tr h="172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Notes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344322"/>
                  </a:ext>
                </a:extLst>
              </a:tr>
              <a:tr h="172257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- Price point for India and China, the two focus markets: $50/annum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208779"/>
                  </a:ext>
                </a:extLst>
              </a:tr>
              <a:tr h="172257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- Price point for Lebanon &amp; other countries facing economic or humanitarian crises: Free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6727" marR="6727" marT="67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2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899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FCFBD79-E5D6-4FE8-94AB-8796DC01CBCF}"/>
              </a:ext>
            </a:extLst>
          </p:cNvPr>
          <p:cNvSpPr/>
          <p:nvPr/>
        </p:nvSpPr>
        <p:spPr>
          <a:xfrm>
            <a:off x="0" y="-23446"/>
            <a:ext cx="12192000" cy="805399"/>
          </a:xfrm>
          <a:prstGeom prst="rect">
            <a:avLst/>
          </a:prstGeom>
          <a:solidFill>
            <a:srgbClr val="FC721D"/>
          </a:solidFill>
          <a:ln>
            <a:solidFill>
              <a:srgbClr val="FC7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6A5C3-72AB-43C8-A39D-30D731007963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FINANCIALS 2/2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F590705-B216-49E4-AED3-531BC63FC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164332"/>
              </p:ext>
            </p:extLst>
          </p:nvPr>
        </p:nvGraphicFramePr>
        <p:xfrm>
          <a:off x="791570" y="915729"/>
          <a:ext cx="10263116" cy="5831959"/>
        </p:xfrm>
        <a:graphic>
          <a:graphicData uri="http://schemas.openxmlformats.org/drawingml/2006/table">
            <a:tbl>
              <a:tblPr/>
              <a:tblGrid>
                <a:gridCol w="2735372">
                  <a:extLst>
                    <a:ext uri="{9D8B030D-6E8A-4147-A177-3AD203B41FA5}">
                      <a16:colId xmlns:a16="http://schemas.microsoft.com/office/drawing/2014/main" val="3649413440"/>
                    </a:ext>
                  </a:extLst>
                </a:gridCol>
                <a:gridCol w="1969469">
                  <a:extLst>
                    <a:ext uri="{9D8B030D-6E8A-4147-A177-3AD203B41FA5}">
                      <a16:colId xmlns:a16="http://schemas.microsoft.com/office/drawing/2014/main" val="2874684994"/>
                    </a:ext>
                  </a:extLst>
                </a:gridCol>
                <a:gridCol w="1203562">
                  <a:extLst>
                    <a:ext uri="{9D8B030D-6E8A-4147-A177-3AD203B41FA5}">
                      <a16:colId xmlns:a16="http://schemas.microsoft.com/office/drawing/2014/main" val="1484463789"/>
                    </a:ext>
                  </a:extLst>
                </a:gridCol>
                <a:gridCol w="1400510">
                  <a:extLst>
                    <a:ext uri="{9D8B030D-6E8A-4147-A177-3AD203B41FA5}">
                      <a16:colId xmlns:a16="http://schemas.microsoft.com/office/drawing/2014/main" val="2722810023"/>
                    </a:ext>
                  </a:extLst>
                </a:gridCol>
                <a:gridCol w="1400510">
                  <a:extLst>
                    <a:ext uri="{9D8B030D-6E8A-4147-A177-3AD203B41FA5}">
                      <a16:colId xmlns:a16="http://schemas.microsoft.com/office/drawing/2014/main" val="154755727"/>
                    </a:ext>
                  </a:extLst>
                </a:gridCol>
                <a:gridCol w="1553693">
                  <a:extLst>
                    <a:ext uri="{9D8B030D-6E8A-4147-A177-3AD203B41FA5}">
                      <a16:colId xmlns:a16="http://schemas.microsoft.com/office/drawing/2014/main" val="565476710"/>
                    </a:ext>
                  </a:extLst>
                </a:gridCol>
              </a:tblGrid>
              <a:tr h="16087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Cost Model</a:t>
                      </a:r>
                    </a:p>
                  </a:txBody>
                  <a:tcPr marL="7661" marR="7661" marT="766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878558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61" marR="7661" marT="766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61" marR="7661" marT="766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61" marR="7661" marT="766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61" marR="7661" marT="766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61" marR="7661" marT="766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271004"/>
                  </a:ext>
                </a:extLst>
              </a:tr>
              <a:tr h="13023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Particulars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2022</a:t>
                      </a:r>
                    </a:p>
                  </a:txBody>
                  <a:tcPr marL="7661" marR="7661" marT="766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2023</a:t>
                      </a:r>
                    </a:p>
                  </a:txBody>
                  <a:tcPr marL="7661" marR="7661" marT="766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</a:t>
                      </a:r>
                    </a:p>
                  </a:txBody>
                  <a:tcPr marL="7661" marR="7661" marT="766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2025</a:t>
                      </a:r>
                    </a:p>
                  </a:txBody>
                  <a:tcPr marL="7661" marR="7661" marT="766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2026</a:t>
                      </a:r>
                    </a:p>
                  </a:txBody>
                  <a:tcPr marL="7661" marR="7661" marT="766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1491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Revenues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12,000,000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67,000,000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150,000,000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672188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1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1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1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1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1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977689"/>
                  </a:ext>
                </a:extLst>
              </a:tr>
              <a:tr h="122573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050" b="1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Fixed Costs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180285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Business Executives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288107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Medical Expert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990166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Programmer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400,000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25,000,000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826252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ML experts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25,000,000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857025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Admin costs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250,000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65560"/>
                  </a:ext>
                </a:extLst>
              </a:tr>
              <a:tr h="122573">
                <a:tc gridSpan="2">
                  <a:txBody>
                    <a:bodyPr/>
                    <a:lstStyle/>
                    <a:p>
                      <a:pPr algn="l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Amortisation (laptops, home office, etc)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400,000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807724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953901"/>
                  </a:ext>
                </a:extLst>
              </a:tr>
              <a:tr h="122573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050" b="1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Variable costs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373031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Server &amp; API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7061736"/>
                  </a:ext>
                </a:extLst>
              </a:tr>
              <a:tr h="245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Advertising, Marketing &amp; Sales commissions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99,000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187306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Funding/Grants  required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400,000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29608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805544"/>
                  </a:ext>
                </a:extLst>
              </a:tr>
              <a:tr h="1302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Profit before taxes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5,850,000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31,500,000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71,000,000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174428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Operating Margin %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49%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47%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47%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015890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072401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Profit after taxes (45%)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3,217,500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17,325,000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39,050,000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602676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657703"/>
                  </a:ext>
                </a:extLst>
              </a:tr>
              <a:tr h="1302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Present Value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2,554,155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12,734,392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26,576,774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643363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011988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791348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/>
                          <a:latin typeface="Ariel"/>
                        </a:rPr>
                        <a:t>Terminal Value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721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/>
                          <a:latin typeface="Ariel"/>
                        </a:rPr>
                        <a:t>        488,125,000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721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1899131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698968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el"/>
                      </a:endParaRP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6502228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1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Notes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291728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572009"/>
                  </a:ext>
                </a:extLst>
              </a:tr>
              <a:tr h="122573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- Advertising, Marketing &amp; Sales commissions will be paid directly to agencies.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985955"/>
                  </a:ext>
                </a:extLst>
              </a:tr>
              <a:tr h="1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216529"/>
                  </a:ext>
                </a:extLst>
              </a:tr>
              <a:tr h="122573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 - There will be no travel or rent expenses due to complete work from home model.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el"/>
                        </a:rPr>
                        <a:t> </a:t>
                      </a:r>
                    </a:p>
                  </a:txBody>
                  <a:tcPr marL="7661" marR="7661" marT="7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429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826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FCFBD79-E5D6-4FE8-94AB-8796DC01CBCF}"/>
              </a:ext>
            </a:extLst>
          </p:cNvPr>
          <p:cNvSpPr/>
          <p:nvPr/>
        </p:nvSpPr>
        <p:spPr>
          <a:xfrm>
            <a:off x="0" y="-23446"/>
            <a:ext cx="12192000" cy="805399"/>
          </a:xfrm>
          <a:prstGeom prst="rect">
            <a:avLst/>
          </a:prstGeom>
          <a:solidFill>
            <a:srgbClr val="FC721D"/>
          </a:solidFill>
          <a:ln>
            <a:solidFill>
              <a:srgbClr val="FC7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6A5C3-72AB-43C8-A39D-30D731007963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SOCIETAL IMPACT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E48EFB-8FD4-4AB2-81CF-606A48F8E78A}"/>
              </a:ext>
            </a:extLst>
          </p:cNvPr>
          <p:cNvSpPr/>
          <p:nvPr/>
        </p:nvSpPr>
        <p:spPr>
          <a:xfrm>
            <a:off x="170482" y="1301858"/>
            <a:ext cx="4680488" cy="4479010"/>
          </a:xfrm>
          <a:prstGeom prst="ellipse">
            <a:avLst/>
          </a:prstGeom>
          <a:solidFill>
            <a:srgbClr val="FC72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/>
              <a:t>$1.3T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64520E5-8863-4FB9-B04A-58CEA234030E}"/>
              </a:ext>
            </a:extLst>
          </p:cNvPr>
          <p:cNvSpPr/>
          <p:nvPr/>
        </p:nvSpPr>
        <p:spPr>
          <a:xfrm>
            <a:off x="5191934" y="2123268"/>
            <a:ext cx="3316636" cy="3162456"/>
          </a:xfrm>
          <a:prstGeom prst="ellipse">
            <a:avLst/>
          </a:prstGeom>
          <a:solidFill>
            <a:srgbClr val="FC72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/>
              <a:t>$200B</a:t>
            </a:r>
            <a:endParaRPr 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DB3235-0817-474C-8FA7-5C37A8DF2DF4}"/>
              </a:ext>
            </a:extLst>
          </p:cNvPr>
          <p:cNvSpPr txBox="1"/>
          <p:nvPr/>
        </p:nvSpPr>
        <p:spPr>
          <a:xfrm flipH="1">
            <a:off x="573049" y="5977607"/>
            <a:ext cx="3875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Global GDP impacted by Mental Health per annum from 2026 to 2030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2279B4-B5EE-424E-995B-4E31EE94FA9B}"/>
              </a:ext>
            </a:extLst>
          </p:cNvPr>
          <p:cNvSpPr txBox="1"/>
          <p:nvPr/>
        </p:nvSpPr>
        <p:spPr>
          <a:xfrm flipH="1">
            <a:off x="4942280" y="6010026"/>
            <a:ext cx="3875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Global GDP impacted by Yass! Per annum from 2026 to 2030</a:t>
            </a:r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DA30A86C-93A3-4259-ACB4-13D98CF08F68}"/>
              </a:ext>
            </a:extLst>
          </p:cNvPr>
          <p:cNvSpPr/>
          <p:nvPr/>
        </p:nvSpPr>
        <p:spPr>
          <a:xfrm>
            <a:off x="8908944" y="2025600"/>
            <a:ext cx="2520000" cy="3162456"/>
          </a:xfrm>
          <a:prstGeom prst="round1Rect">
            <a:avLst/>
          </a:prstGeom>
          <a:solidFill>
            <a:srgbClr val="FC721D"/>
          </a:solidFill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bg1"/>
                </a:solidFill>
              </a:rPr>
              <a:t>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Mental Health Impact of 10% addressed in India and China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Mental Health Impact of 50% addressed in other developing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Potential to help 300 million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169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C5D44BD6-8957-A61D-E095-8A6F3277420C}"/>
              </a:ext>
            </a:extLst>
          </p:cNvPr>
          <p:cNvSpPr/>
          <p:nvPr/>
        </p:nvSpPr>
        <p:spPr>
          <a:xfrm>
            <a:off x="0" y="0"/>
            <a:ext cx="12225215" cy="7022123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>
              <a:lnSpc>
                <a:spcPct val="150000"/>
              </a:lnSpc>
            </a:pPr>
            <a:endParaRPr lang="en-US" dirty="0"/>
          </a:p>
        </p:txBody>
      </p:sp>
      <p:sp>
        <p:nvSpPr>
          <p:cNvPr id="5" name="TextBox 26">
            <a:extLst>
              <a:ext uri="{FF2B5EF4-FFF2-40B4-BE49-F238E27FC236}">
                <a16:creationId xmlns:a16="http://schemas.microsoft.com/office/drawing/2014/main" id="{CC233CFC-C774-A1D3-1D78-40F99DD9417C}"/>
              </a:ext>
            </a:extLst>
          </p:cNvPr>
          <p:cNvSpPr txBox="1"/>
          <p:nvPr/>
        </p:nvSpPr>
        <p:spPr>
          <a:xfrm flipH="1">
            <a:off x="4030076" y="3071710"/>
            <a:ext cx="417277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Avenir Next LT Pro"/>
              </a:rPr>
              <a:t>THANK YOU</a:t>
            </a:r>
            <a:r>
              <a:rPr lang="en-CA" altLang="zh-CN" sz="4000" dirty="0">
                <a:solidFill>
                  <a:schemeClr val="bg1"/>
                </a:solidFill>
                <a:latin typeface="Avenir Next LT Pro"/>
              </a:rPr>
              <a:t>!</a:t>
            </a:r>
            <a:r>
              <a:rPr lang="zh-CN" altLang="en-US" sz="4000" dirty="0">
                <a:solidFill>
                  <a:schemeClr val="bg1"/>
                </a:solidFill>
                <a:latin typeface="Avenir Next LT Pro"/>
              </a:rPr>
              <a:t> </a:t>
            </a:r>
            <a:r>
              <a:rPr lang="en-CA" altLang="zh-CN" sz="4000" dirty="0">
                <a:solidFill>
                  <a:schemeClr val="bg1"/>
                </a:solidFill>
                <a:latin typeface="Avenir Next LT Pro"/>
              </a:rPr>
              <a:t>Any Questions?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8354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C5D44BD6-8957-A61D-E095-8A6F3277420C}"/>
              </a:ext>
            </a:extLst>
          </p:cNvPr>
          <p:cNvSpPr/>
          <p:nvPr/>
        </p:nvSpPr>
        <p:spPr>
          <a:xfrm>
            <a:off x="0" y="0"/>
            <a:ext cx="12225215" cy="7022123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6">
            <a:extLst>
              <a:ext uri="{FF2B5EF4-FFF2-40B4-BE49-F238E27FC236}">
                <a16:creationId xmlns:a16="http://schemas.microsoft.com/office/drawing/2014/main" id="{CC233CFC-C774-A1D3-1D78-40F99DD9417C}"/>
              </a:ext>
            </a:extLst>
          </p:cNvPr>
          <p:cNvSpPr txBox="1"/>
          <p:nvPr/>
        </p:nvSpPr>
        <p:spPr>
          <a:xfrm flipH="1">
            <a:off x="4030076" y="3071710"/>
            <a:ext cx="417277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Avenir Next LT Pro"/>
              </a:rPr>
              <a:t>APPENDIX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1163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FCFBD79-E5D6-4FE8-94AB-8796DC01CBCF}"/>
              </a:ext>
            </a:extLst>
          </p:cNvPr>
          <p:cNvSpPr/>
          <p:nvPr/>
        </p:nvSpPr>
        <p:spPr>
          <a:xfrm>
            <a:off x="0" y="0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6A5C3-72AB-43C8-A39D-30D731007963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PROBLEM STATEMENT DETAILS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DC65BA-8104-4278-89E4-4E18C73F5A2D}"/>
              </a:ext>
            </a:extLst>
          </p:cNvPr>
          <p:cNvSpPr/>
          <p:nvPr/>
        </p:nvSpPr>
        <p:spPr>
          <a:xfrm>
            <a:off x="2620886" y="4282764"/>
            <a:ext cx="5331122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b="1">
                <a:latin typeface="Avenir Next LT Pro" panose="020B0504020202020204" pitchFamily="34" charset="0"/>
              </a:rPr>
              <a:t>Lack of awareness and empathy to understand others’ mental health</a:t>
            </a:r>
            <a:endParaRPr lang="en-US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B522DFA-CE32-43AD-940E-28F9554E562C}"/>
              </a:ext>
            </a:extLst>
          </p:cNvPr>
          <p:cNvSpPr/>
          <p:nvPr/>
        </p:nvSpPr>
        <p:spPr>
          <a:xfrm>
            <a:off x="2620885" y="1229776"/>
            <a:ext cx="4225293" cy="646331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b="1">
                <a:latin typeface="Avenir Next LT Pro"/>
              </a:rPr>
              <a:t>People don’t realize that they are suffering mentally</a:t>
            </a:r>
            <a:endParaRPr lang="en-US" b="1" i="0">
              <a:effectLst/>
              <a:latin typeface="Avenir Next LT Pro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E4BB357-4453-47FD-A7B4-08028A6E652F}"/>
              </a:ext>
            </a:extLst>
          </p:cNvPr>
          <p:cNvSpPr/>
          <p:nvPr/>
        </p:nvSpPr>
        <p:spPr>
          <a:xfrm>
            <a:off x="2620885" y="2712571"/>
            <a:ext cx="4223483" cy="646331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b="1">
                <a:latin typeface="Avenir Next LT Pro"/>
              </a:rPr>
              <a:t>People realize they are suffering, but don’t seek out help</a:t>
            </a:r>
            <a:endParaRPr lang="en-US" b="1" i="0">
              <a:effectLst/>
              <a:latin typeface="Avenir Next LT Pro"/>
            </a:endParaRPr>
          </a:p>
        </p:txBody>
      </p:sp>
      <p:pic>
        <p:nvPicPr>
          <p:cNvPr id="6146" name="Picture 2" descr="mental health depression awareness icon set collection flat illustration  vector design template banner 2862471 Vector Art at Vecteezy">
            <a:extLst>
              <a:ext uri="{FF2B5EF4-FFF2-40B4-BE49-F238E27FC236}">
                <a16:creationId xmlns:a16="http://schemas.microsoft.com/office/drawing/2014/main" id="{D9CD25CB-72A6-4F83-89FD-06D8D65D9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8" t="62939" r="45315" b="6032"/>
          <a:stretch/>
        </p:blipFill>
        <p:spPr bwMode="auto">
          <a:xfrm>
            <a:off x="94745" y="3735133"/>
            <a:ext cx="2587478" cy="152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ental health depression awareness icon set collection flat illustration  vector design template banner 2862471 Vector Art at Vecteezy">
            <a:extLst>
              <a:ext uri="{FF2B5EF4-FFF2-40B4-BE49-F238E27FC236}">
                <a16:creationId xmlns:a16="http://schemas.microsoft.com/office/drawing/2014/main" id="{BF84CD04-CF1A-4200-8764-B738A3299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1" t="6561" r="77538" b="65714"/>
          <a:stretch/>
        </p:blipFill>
        <p:spPr bwMode="auto">
          <a:xfrm>
            <a:off x="821411" y="938522"/>
            <a:ext cx="1047156" cy="125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ental health depression awareness icon set collection flat illustration  vector design template banner 2862471 Vector Art at Vecteezy">
            <a:extLst>
              <a:ext uri="{FF2B5EF4-FFF2-40B4-BE49-F238E27FC236}">
                <a16:creationId xmlns:a16="http://schemas.microsoft.com/office/drawing/2014/main" id="{53DF6039-7180-4225-A7AC-B2AD1D739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9" t="4737" r="61120" b="64233"/>
          <a:stretch/>
        </p:blipFill>
        <p:spPr bwMode="auto">
          <a:xfrm>
            <a:off x="911368" y="2328464"/>
            <a:ext cx="1047157" cy="140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0391F07-810B-4EE3-B0D1-EC914A81CAB9}"/>
              </a:ext>
            </a:extLst>
          </p:cNvPr>
          <p:cNvSpPr/>
          <p:nvPr/>
        </p:nvSpPr>
        <p:spPr>
          <a:xfrm>
            <a:off x="9097640" y="956829"/>
            <a:ext cx="1460727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solidFill>
                  <a:srgbClr val="002060"/>
                </a:solidFill>
                <a:latin typeface="Avenir Next LT Pro" panose="020B0504020202020204" pitchFamily="34" charset="0"/>
              </a:rPr>
              <a:t>LEBANON</a:t>
            </a:r>
            <a:endParaRPr lang="en-US" sz="1600" b="1" i="0">
              <a:solidFill>
                <a:srgbClr val="002060"/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49145-9E8A-44BA-8F23-D6333A224D06}"/>
              </a:ext>
            </a:extLst>
          </p:cNvPr>
          <p:cNvSpPr/>
          <p:nvPr/>
        </p:nvSpPr>
        <p:spPr>
          <a:xfrm>
            <a:off x="8957260" y="1285714"/>
            <a:ext cx="1342571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Avenir Next LT Pro Light" panose="020B0304020202020204" pitchFamily="34" charset="0"/>
              </a:rPr>
              <a:t>17%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96120A-C1C3-470A-8A34-91AD47B4336E}"/>
              </a:ext>
            </a:extLst>
          </p:cNvPr>
          <p:cNvSpPr/>
          <p:nvPr/>
        </p:nvSpPr>
        <p:spPr>
          <a:xfrm>
            <a:off x="10353600" y="1509524"/>
            <a:ext cx="1342571" cy="3509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Population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8EE37A-2D94-4C2C-9266-F658515AA712}"/>
              </a:ext>
            </a:extLst>
          </p:cNvPr>
          <p:cNvSpPr/>
          <p:nvPr/>
        </p:nvSpPr>
        <p:spPr>
          <a:xfrm>
            <a:off x="8957260" y="2251222"/>
            <a:ext cx="1342571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Avenir Next LT Pro Light" panose="020B0304020202020204" pitchFamily="34" charset="0"/>
              </a:rPr>
              <a:t>90%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9216D2-978A-4CEA-B7CA-111E2BFC1FC6}"/>
              </a:ext>
            </a:extLst>
          </p:cNvPr>
          <p:cNvSpPr/>
          <p:nvPr/>
        </p:nvSpPr>
        <p:spPr>
          <a:xfrm>
            <a:off x="10386322" y="2361534"/>
            <a:ext cx="1342571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No Treatment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2EA966-2E26-4918-8EC3-1B949F9432A8}"/>
              </a:ext>
            </a:extLst>
          </p:cNvPr>
          <p:cNvSpPr/>
          <p:nvPr/>
        </p:nvSpPr>
        <p:spPr>
          <a:xfrm>
            <a:off x="10558367" y="3865031"/>
            <a:ext cx="1460727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CHINA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4F4768-7D68-4190-A262-3FB8E0FD7917}"/>
              </a:ext>
            </a:extLst>
          </p:cNvPr>
          <p:cNvSpPr/>
          <p:nvPr/>
        </p:nvSpPr>
        <p:spPr>
          <a:xfrm>
            <a:off x="10276861" y="4187089"/>
            <a:ext cx="1342571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Avenir Next LT Pro Light" panose="020B0304020202020204" pitchFamily="34" charset="0"/>
              </a:rPr>
              <a:t>54 Mn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AF90AC-DD9F-4218-89B1-21FD8452A42F}"/>
              </a:ext>
            </a:extLst>
          </p:cNvPr>
          <p:cNvSpPr/>
          <p:nvPr/>
        </p:nvSpPr>
        <p:spPr>
          <a:xfrm>
            <a:off x="10276861" y="5106134"/>
            <a:ext cx="1342571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Avenir Next LT Pro Light" panose="020B0304020202020204" pitchFamily="34" charset="0"/>
              </a:rPr>
              <a:t>41 Mn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E67905-6862-4AB0-AFB3-DF17950C37A8}"/>
              </a:ext>
            </a:extLst>
          </p:cNvPr>
          <p:cNvSpPr/>
          <p:nvPr/>
        </p:nvSpPr>
        <p:spPr>
          <a:xfrm>
            <a:off x="8055189" y="3890849"/>
            <a:ext cx="1550719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INDIA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8C802F-3CFE-4347-B378-1AA57F9235F5}"/>
              </a:ext>
            </a:extLst>
          </p:cNvPr>
          <p:cNvSpPr/>
          <p:nvPr/>
        </p:nvSpPr>
        <p:spPr>
          <a:xfrm>
            <a:off x="2620088" y="5527925"/>
            <a:ext cx="3887843" cy="646331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b="1">
                <a:latin typeface="Avenir Next LT Pro"/>
              </a:rPr>
              <a:t>1/4th of the World's Population experience mental health illness</a:t>
            </a:r>
            <a:endParaRPr lang="en-US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6C4D65B-246E-4F1A-98B9-28C38ACEB512}"/>
              </a:ext>
            </a:extLst>
          </p:cNvPr>
          <p:cNvSpPr/>
          <p:nvPr/>
        </p:nvSpPr>
        <p:spPr>
          <a:xfrm>
            <a:off x="7720393" y="4223767"/>
            <a:ext cx="1425284" cy="754292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Avenir Next LT Pro Light" panose="020B0304020202020204" pitchFamily="34" charset="0"/>
              </a:rPr>
              <a:t>56 Mn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01B780-5614-4E8F-9327-B218F3C58552}"/>
              </a:ext>
            </a:extLst>
          </p:cNvPr>
          <p:cNvSpPr/>
          <p:nvPr/>
        </p:nvSpPr>
        <p:spPr>
          <a:xfrm>
            <a:off x="9097574" y="5205892"/>
            <a:ext cx="1202257" cy="584775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600" b="1">
                <a:latin typeface="Avenir Next LT Pro"/>
              </a:rPr>
              <a:t>Anxiety Disorders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C7E4A95-0D12-4BFA-8508-4E13F2526338}"/>
              </a:ext>
            </a:extLst>
          </p:cNvPr>
          <p:cNvSpPr/>
          <p:nvPr/>
        </p:nvSpPr>
        <p:spPr>
          <a:xfrm>
            <a:off x="9043457" y="4412731"/>
            <a:ext cx="1342571" cy="350996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600" b="1">
                <a:latin typeface="Avenir Next LT Pro" panose="020B0504020202020204" pitchFamily="34" charset="0"/>
              </a:rPr>
              <a:t>Depression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6FF628-1540-4708-AB83-745F87EB48B6}"/>
              </a:ext>
            </a:extLst>
          </p:cNvPr>
          <p:cNvSpPr/>
          <p:nvPr/>
        </p:nvSpPr>
        <p:spPr>
          <a:xfrm>
            <a:off x="7720393" y="5098226"/>
            <a:ext cx="1425284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Avenir Next LT Pro Light" panose="020B0304020202020204" pitchFamily="34" charset="0"/>
              </a:rPr>
              <a:t>38 Mn</a:t>
            </a:r>
          </a:p>
        </p:txBody>
      </p:sp>
      <p:sp>
        <p:nvSpPr>
          <p:cNvPr id="2" name="Cerchio parziale 1">
            <a:extLst>
              <a:ext uri="{FF2B5EF4-FFF2-40B4-BE49-F238E27FC236}">
                <a16:creationId xmlns:a16="http://schemas.microsoft.com/office/drawing/2014/main" id="{0524418C-C174-492E-9CBF-50130AC627E2}"/>
              </a:ext>
            </a:extLst>
          </p:cNvPr>
          <p:cNvSpPr/>
          <p:nvPr/>
        </p:nvSpPr>
        <p:spPr>
          <a:xfrm>
            <a:off x="760141" y="5536580"/>
            <a:ext cx="1170877" cy="1189462"/>
          </a:xfrm>
          <a:prstGeom prst="pi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3" name="Connettore curvo 2">
            <a:extLst>
              <a:ext uri="{FF2B5EF4-FFF2-40B4-BE49-F238E27FC236}">
                <a16:creationId xmlns:a16="http://schemas.microsoft.com/office/drawing/2014/main" id="{5E14BAC2-AFCA-48AE-BCB6-FDF34E28E4C1}"/>
              </a:ext>
            </a:extLst>
          </p:cNvPr>
          <p:cNvCxnSpPr/>
          <p:nvPr/>
        </p:nvCxnSpPr>
        <p:spPr>
          <a:xfrm flipV="1">
            <a:off x="1618552" y="5720344"/>
            <a:ext cx="988741" cy="237892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2" name="Picture 8">
            <a:extLst>
              <a:ext uri="{FF2B5EF4-FFF2-40B4-BE49-F238E27FC236}">
                <a16:creationId xmlns:a16="http://schemas.microsoft.com/office/drawing/2014/main" id="{080E009E-4680-468E-A9FD-885681B8F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740" y="3164287"/>
            <a:ext cx="1133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5221CE6D-F4E9-4950-A31F-2F2CADE4C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297" y="5993412"/>
            <a:ext cx="1133475" cy="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flag of China | Britannica">
            <a:extLst>
              <a:ext uri="{FF2B5EF4-FFF2-40B4-BE49-F238E27FC236}">
                <a16:creationId xmlns:a16="http://schemas.microsoft.com/office/drawing/2014/main" id="{489DC60D-8CBA-4F7A-9D6D-715F93256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408" y="5993412"/>
            <a:ext cx="1133475" cy="75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620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FCFBD79-E5D6-4FE8-94AB-8796DC01CBCF}"/>
              </a:ext>
            </a:extLst>
          </p:cNvPr>
          <p:cNvSpPr/>
          <p:nvPr/>
        </p:nvSpPr>
        <p:spPr>
          <a:xfrm>
            <a:off x="0" y="0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6A5C3-72AB-43C8-A39D-30D731007963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SCALE OF THE PROBLEM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DC65BA-8104-4278-89E4-4E18C73F5A2D}"/>
              </a:ext>
            </a:extLst>
          </p:cNvPr>
          <p:cNvSpPr/>
          <p:nvPr/>
        </p:nvSpPr>
        <p:spPr>
          <a:xfrm>
            <a:off x="5673458" y="2971433"/>
            <a:ext cx="5821300" cy="1815882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sz="1600" b="1">
                <a:latin typeface="Avenir Next LT Pro"/>
              </a:rPr>
              <a:t>UN SDG #3 Good Health &amp; Well Being</a:t>
            </a:r>
          </a:p>
          <a:p>
            <a:r>
              <a:rPr lang="en-US" sz="1600" b="1">
                <a:latin typeface="Avenir Next LT Pro"/>
              </a:rPr>
              <a:t>The pandemic has halted or reversed progress in health and shortened life expectancy. A decade of progress in reproductive, maternal and child health could be stalled or reversed by COVID-19. The goal of good health &amp; well-being is to ensure healthy lives and promote well-being for all at all ages.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B522DFA-CE32-43AD-940E-28F9554E562C}"/>
              </a:ext>
            </a:extLst>
          </p:cNvPr>
          <p:cNvSpPr/>
          <p:nvPr/>
        </p:nvSpPr>
        <p:spPr>
          <a:xfrm>
            <a:off x="4657458" y="961011"/>
            <a:ext cx="5721414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 u="sng">
                <a:latin typeface="Avenir Next LT Pro" panose="020B0504020202020204" pitchFamily="34" charset="0"/>
              </a:rPr>
              <a:t>Relationship with theme guides this year:</a:t>
            </a:r>
            <a:endParaRPr lang="en-US" sz="1600" b="1" i="0" u="sng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E4BB357-4453-47FD-A7B4-08028A6E652F}"/>
              </a:ext>
            </a:extLst>
          </p:cNvPr>
          <p:cNvSpPr/>
          <p:nvPr/>
        </p:nvSpPr>
        <p:spPr>
          <a:xfrm>
            <a:off x="5673458" y="1322285"/>
            <a:ext cx="6647457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Theme: Health and Humanity, </a:t>
            </a:r>
          </a:p>
          <a:p>
            <a:r>
              <a:rPr lang="en-US" sz="1600" b="1">
                <a:latin typeface="Avenir Next LT Pro" panose="020B0504020202020204" pitchFamily="34" charset="0"/>
              </a:rPr>
              <a:t>	Subtheme: Accessible Mental and Physical Healthcare</a:t>
            </a:r>
          </a:p>
          <a:p>
            <a:endParaRPr lang="en-US" sz="1600" b="1">
              <a:latin typeface="Avenir Next LT Pro" panose="020B0504020202020204" pitchFamily="34" charset="0"/>
            </a:endParaRPr>
          </a:p>
          <a:p>
            <a:r>
              <a:rPr lang="en-US" sz="1600" b="1" i="0">
                <a:effectLst/>
                <a:latin typeface="Avenir Next LT Pro" panose="020B0504020202020204" pitchFamily="34" charset="0"/>
              </a:rPr>
              <a:t>“Better identify global health threats by improving diagnostic measures and the quality of preventative actions.”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B68EF72-6762-4A1C-AD95-F48E868DEFDC}"/>
              </a:ext>
            </a:extLst>
          </p:cNvPr>
          <p:cNvSpPr/>
          <p:nvPr/>
        </p:nvSpPr>
        <p:spPr>
          <a:xfrm>
            <a:off x="5673458" y="5058962"/>
            <a:ext cx="5567648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“The enjoyment of the highest attainable standard of health is one of the fundamental rights of every human being without distinction of race, religion, political belief, economic or social condition” – Constitution of the World Health Organization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5D9FF-F3F3-43E7-A009-BB4DF5918206}"/>
              </a:ext>
            </a:extLst>
          </p:cNvPr>
          <p:cNvSpPr txBox="1"/>
          <p:nvPr/>
        </p:nvSpPr>
        <p:spPr>
          <a:xfrm flipH="1">
            <a:off x="4481658" y="1222072"/>
            <a:ext cx="259082" cy="156966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sz="960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39926-7A97-4BB1-84B7-48E72338574B}"/>
              </a:ext>
            </a:extLst>
          </p:cNvPr>
          <p:cNvSpPr txBox="1"/>
          <p:nvPr/>
        </p:nvSpPr>
        <p:spPr>
          <a:xfrm flipH="1">
            <a:off x="4481658" y="2971433"/>
            <a:ext cx="1278885" cy="156966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sz="9600">
                <a:solidFill>
                  <a:schemeClr val="tx1"/>
                </a:solidFill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B68C6-49BA-41BC-8D0A-EDC928DCE3B7}"/>
              </a:ext>
            </a:extLst>
          </p:cNvPr>
          <p:cNvSpPr txBox="1"/>
          <p:nvPr/>
        </p:nvSpPr>
        <p:spPr>
          <a:xfrm flipH="1">
            <a:off x="4481658" y="4942882"/>
            <a:ext cx="2383599" cy="156966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sz="9600">
                <a:solidFill>
                  <a:schemeClr val="tx1"/>
                </a:solidFill>
              </a:rPr>
              <a:t>III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37B411-ECDE-4CE0-B14C-4FA0EF025DA6}"/>
              </a:ext>
            </a:extLst>
          </p:cNvPr>
          <p:cNvSpPr/>
          <p:nvPr/>
        </p:nvSpPr>
        <p:spPr>
          <a:xfrm>
            <a:off x="124586" y="938291"/>
            <a:ext cx="5721414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Industries affected by Mental Health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81A88-7649-4103-84A9-0A5A00D123AC}"/>
              </a:ext>
            </a:extLst>
          </p:cNvPr>
          <p:cNvSpPr/>
          <p:nvPr/>
        </p:nvSpPr>
        <p:spPr>
          <a:xfrm>
            <a:off x="648773" y="1286627"/>
            <a:ext cx="3308698" cy="230832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 panose="020B0504020202020204" pitchFamily="34" charset="0"/>
              </a:rPr>
              <a:t>51% of tech professionals have been diagnosed with a mental health condition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 panose="020B0504020202020204" pitchFamily="34" charset="0"/>
              </a:rPr>
              <a:t>71% said productivity is affected by a mental health 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 panose="020B0504020202020204" pitchFamily="34" charset="0"/>
              </a:rPr>
              <a:t>57% of tech industry employees reported burnout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FED60E-84AF-469B-AA4E-62E5129AE2DF}"/>
              </a:ext>
            </a:extLst>
          </p:cNvPr>
          <p:cNvSpPr/>
          <p:nvPr/>
        </p:nvSpPr>
        <p:spPr>
          <a:xfrm rot="16200000">
            <a:off x="-145923" y="1997036"/>
            <a:ext cx="1250837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TECH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ECCB6A-5B37-4680-8BE5-54FEC6E0A814}"/>
              </a:ext>
            </a:extLst>
          </p:cNvPr>
          <p:cNvSpPr/>
          <p:nvPr/>
        </p:nvSpPr>
        <p:spPr>
          <a:xfrm>
            <a:off x="638357" y="3494912"/>
            <a:ext cx="3308698" cy="1815882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/>
              </a:rPr>
              <a:t>47% faced deteriorating mental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/>
              </a:rPr>
              <a:t>91% found working from home to be a source of stress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/>
              </a:rPr>
              <a:t>32% of younger employees harbored a worse opinion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3417B8-1C22-4B18-A158-FE515A32D783}"/>
              </a:ext>
            </a:extLst>
          </p:cNvPr>
          <p:cNvSpPr/>
          <p:nvPr/>
        </p:nvSpPr>
        <p:spPr>
          <a:xfrm rot="16200000">
            <a:off x="-463970" y="4127094"/>
            <a:ext cx="1845265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CONSULTING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3D2F4E-3D4B-425A-90A8-85910DC756B2}"/>
              </a:ext>
            </a:extLst>
          </p:cNvPr>
          <p:cNvSpPr/>
          <p:nvPr/>
        </p:nvSpPr>
        <p:spPr>
          <a:xfrm>
            <a:off x="627940" y="5317106"/>
            <a:ext cx="3308698" cy="15696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 panose="020B0504020202020204" pitchFamily="34" charset="0"/>
              </a:rPr>
              <a:t>93% of health care workers were experiencing stress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 panose="020B0504020202020204" pitchFamily="34" charset="0"/>
              </a:rPr>
              <a:t>86% reported experiencing anxiety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 panose="020B0504020202020204" pitchFamily="34" charset="0"/>
              </a:rPr>
              <a:t>76% reported exhaustion and burnout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32A870-0CF0-4395-8E9E-DE0BD6B27287}"/>
              </a:ext>
            </a:extLst>
          </p:cNvPr>
          <p:cNvSpPr/>
          <p:nvPr/>
        </p:nvSpPr>
        <p:spPr>
          <a:xfrm rot="16200000">
            <a:off x="-443137" y="5763155"/>
            <a:ext cx="1845265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HEALTHCARE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711733-3818-4C55-A315-D3EC3C4E672C}"/>
              </a:ext>
            </a:extLst>
          </p:cNvPr>
          <p:cNvCxnSpPr/>
          <p:nvPr/>
        </p:nvCxnSpPr>
        <p:spPr>
          <a:xfrm>
            <a:off x="4073583" y="805399"/>
            <a:ext cx="0" cy="6049666"/>
          </a:xfrm>
          <a:prstGeom prst="line">
            <a:avLst/>
          </a:prstGeom>
          <a:ln w="57150">
            <a:solidFill>
              <a:srgbClr val="FC72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E2B9B8-AA33-4393-B2A8-2CEA62CCEB03}"/>
              </a:ext>
            </a:extLst>
          </p:cNvPr>
          <p:cNvCxnSpPr>
            <a:cxnSpLocks/>
          </p:cNvCxnSpPr>
          <p:nvPr/>
        </p:nvCxnSpPr>
        <p:spPr>
          <a:xfrm>
            <a:off x="-20833" y="3525956"/>
            <a:ext cx="4094416" cy="0"/>
          </a:xfrm>
          <a:prstGeom prst="line">
            <a:avLst/>
          </a:prstGeom>
          <a:ln w="12700">
            <a:solidFill>
              <a:srgbClr val="FC72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6FECFC-F62A-45A3-A7FF-47B1AE598073}"/>
              </a:ext>
            </a:extLst>
          </p:cNvPr>
          <p:cNvCxnSpPr>
            <a:cxnSpLocks/>
          </p:cNvCxnSpPr>
          <p:nvPr/>
        </p:nvCxnSpPr>
        <p:spPr>
          <a:xfrm>
            <a:off x="-20833" y="5310794"/>
            <a:ext cx="4094416" cy="0"/>
          </a:xfrm>
          <a:prstGeom prst="line">
            <a:avLst/>
          </a:prstGeom>
          <a:ln w="12700">
            <a:solidFill>
              <a:srgbClr val="FC72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A138E2B-5E8F-48D6-913D-2E17E49ED310}"/>
              </a:ext>
            </a:extLst>
          </p:cNvPr>
          <p:cNvCxnSpPr>
            <a:cxnSpLocks/>
          </p:cNvCxnSpPr>
          <p:nvPr/>
        </p:nvCxnSpPr>
        <p:spPr>
          <a:xfrm>
            <a:off x="-20833" y="1297601"/>
            <a:ext cx="4094416" cy="0"/>
          </a:xfrm>
          <a:prstGeom prst="line">
            <a:avLst/>
          </a:prstGeom>
          <a:ln w="12700">
            <a:solidFill>
              <a:srgbClr val="FC72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361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FCFBD79-E5D6-4FE8-94AB-8796DC01CBCF}"/>
              </a:ext>
            </a:extLst>
          </p:cNvPr>
          <p:cNvSpPr/>
          <p:nvPr/>
        </p:nvSpPr>
        <p:spPr>
          <a:xfrm>
            <a:off x="0" y="-43543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6A5C3-72AB-43C8-A39D-30D731007963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CONTEXT OF THE PROBLEM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B522DFA-CE32-43AD-940E-28F9554E562C}"/>
              </a:ext>
            </a:extLst>
          </p:cNvPr>
          <p:cNvSpPr/>
          <p:nvPr/>
        </p:nvSpPr>
        <p:spPr>
          <a:xfrm>
            <a:off x="2412274" y="1711427"/>
            <a:ext cx="5721414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b="1">
                <a:latin typeface="Avenir Next LT Pro" panose="020B0504020202020204" pitchFamily="34" charset="0"/>
              </a:rPr>
              <a:t>Loss in Global Productivity due to Mental Health</a:t>
            </a:r>
            <a:endParaRPr lang="en-US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B68EF72-6762-4A1C-AD95-F48E868DEFDC}"/>
              </a:ext>
            </a:extLst>
          </p:cNvPr>
          <p:cNvSpPr/>
          <p:nvPr/>
        </p:nvSpPr>
        <p:spPr>
          <a:xfrm>
            <a:off x="10282503" y="2427651"/>
            <a:ext cx="1911713" cy="83099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sz="1600" b="1">
                <a:latin typeface="Avenir Next LT Pro"/>
              </a:rPr>
              <a:t>Return in improved health and productivity</a:t>
            </a:r>
            <a:endParaRPr lang="en-US" sz="1600" b="1" i="0">
              <a:effectLst/>
              <a:latin typeface="Avenir Next LT Pr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104540-528B-4E4D-8E93-1B0E84F9F11D}"/>
              </a:ext>
            </a:extLst>
          </p:cNvPr>
          <p:cNvSpPr/>
          <p:nvPr/>
        </p:nvSpPr>
        <p:spPr>
          <a:xfrm>
            <a:off x="-2148" y="864954"/>
            <a:ext cx="5721414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400" b="1" u="sng">
                <a:latin typeface="Avenir Next LT Pro" panose="020B0504020202020204" pitchFamily="34" charset="0"/>
              </a:rPr>
              <a:t>Mental Health &amp; Workspace</a:t>
            </a:r>
            <a:endParaRPr lang="en-US" sz="2400" b="1" i="0" u="sng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A16346-E6C3-4146-BEC7-7DBD47007C9F}"/>
              </a:ext>
            </a:extLst>
          </p:cNvPr>
          <p:cNvSpPr/>
          <p:nvPr/>
        </p:nvSpPr>
        <p:spPr>
          <a:xfrm>
            <a:off x="0" y="1539056"/>
            <a:ext cx="2452914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latin typeface="Avenir Next LT Pro Light"/>
              </a:rPr>
              <a:t>US $1 Trillion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9387D8-C0BA-455F-9FD9-A1C4FDA70E55}"/>
              </a:ext>
            </a:extLst>
          </p:cNvPr>
          <p:cNvSpPr/>
          <p:nvPr/>
        </p:nvSpPr>
        <p:spPr>
          <a:xfrm>
            <a:off x="8849360" y="1180881"/>
            <a:ext cx="1007291" cy="805399"/>
          </a:xfrm>
          <a:prstGeom prst="rect">
            <a:avLst/>
          </a:prstGeom>
          <a:solidFill>
            <a:schemeClr val="bg1"/>
          </a:solidFill>
          <a:ln w="57150">
            <a:solidFill>
              <a:srgbClr val="FC7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Avenir Next LT Pro Light"/>
              </a:rPr>
              <a:t>US $1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464363-67C2-437C-B4A5-AF16A9829A92}"/>
              </a:ext>
            </a:extLst>
          </p:cNvPr>
          <p:cNvSpPr/>
          <p:nvPr/>
        </p:nvSpPr>
        <p:spPr>
          <a:xfrm>
            <a:off x="8432800" y="2436451"/>
            <a:ext cx="1840411" cy="805399"/>
          </a:xfrm>
          <a:prstGeom prst="rect">
            <a:avLst/>
          </a:prstGeom>
          <a:solidFill>
            <a:schemeClr val="bg1"/>
          </a:solidFill>
          <a:ln w="57150">
            <a:solidFill>
              <a:srgbClr val="FC7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>
                <a:solidFill>
                  <a:schemeClr val="tx1"/>
                </a:solidFill>
                <a:latin typeface="Avenir Next LT Pro Light"/>
              </a:rPr>
              <a:t>US $4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BE76EA-DD79-4410-B85C-BA9E80A56EF4}"/>
              </a:ext>
            </a:extLst>
          </p:cNvPr>
          <p:cNvSpPr/>
          <p:nvPr/>
        </p:nvSpPr>
        <p:spPr>
          <a:xfrm>
            <a:off x="9856651" y="1173570"/>
            <a:ext cx="2089465" cy="83099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sz="1600" b="1">
                <a:latin typeface="Avenir Next LT Pro"/>
              </a:rPr>
              <a:t>Put into treatment of common mental disorders</a:t>
            </a:r>
            <a:endParaRPr lang="en-US" sz="1600" b="1" i="0">
              <a:effectLst/>
              <a:latin typeface="Avenir Next LT Pro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2A0B146-BD4D-4621-95A2-C7A6C494E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6"/>
          <a:stretch/>
        </p:blipFill>
        <p:spPr bwMode="auto">
          <a:xfrm>
            <a:off x="424850" y="3550439"/>
            <a:ext cx="5143555" cy="265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C04C03E-F843-4253-863A-39B40291A755}"/>
              </a:ext>
            </a:extLst>
          </p:cNvPr>
          <p:cNvSpPr/>
          <p:nvPr/>
        </p:nvSpPr>
        <p:spPr>
          <a:xfrm>
            <a:off x="2412626" y="2628934"/>
            <a:ext cx="4339261" cy="369332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b="1">
                <a:latin typeface="Avenir Next LT Pro"/>
              </a:rPr>
              <a:t>Of global disease burden as of 2019</a:t>
            </a:r>
            <a:endParaRPr lang="en-US" b="1" i="0">
              <a:effectLst/>
              <a:latin typeface="Avenir Next LT Pro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5489CC73-D111-4240-BE42-1EB27F746190}"/>
              </a:ext>
            </a:extLst>
          </p:cNvPr>
          <p:cNvSpPr/>
          <p:nvPr/>
        </p:nvSpPr>
        <p:spPr>
          <a:xfrm>
            <a:off x="0" y="2406960"/>
            <a:ext cx="2452914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latin typeface="Avenir Next LT Pro Light"/>
              </a:rPr>
              <a:t>More than 5%</a:t>
            </a:r>
            <a:endParaRPr lang="en-US" sz="2800" b="1">
              <a:latin typeface="Avenir Next LT Pro Light" panose="020B0304020202020204" pitchFamily="34" charset="0"/>
            </a:endParaRPr>
          </a:p>
        </p:txBody>
      </p:sp>
      <p:sp>
        <p:nvSpPr>
          <p:cNvPr id="3" name="Freccia in giù 2">
            <a:extLst>
              <a:ext uri="{FF2B5EF4-FFF2-40B4-BE49-F238E27FC236}">
                <a16:creationId xmlns:a16="http://schemas.microsoft.com/office/drawing/2014/main" id="{E3C497A9-2684-4C84-8BF9-AE90F746F9A7}"/>
              </a:ext>
            </a:extLst>
          </p:cNvPr>
          <p:cNvSpPr/>
          <p:nvPr/>
        </p:nvSpPr>
        <p:spPr>
          <a:xfrm>
            <a:off x="9105519" y="1995550"/>
            <a:ext cx="487680" cy="436880"/>
          </a:xfrm>
          <a:prstGeom prst="downArrow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89C74C-AA1B-4709-BD41-56B7E0BABC0A}"/>
              </a:ext>
            </a:extLst>
          </p:cNvPr>
          <p:cNvSpPr txBox="1"/>
          <p:nvPr/>
        </p:nvSpPr>
        <p:spPr>
          <a:xfrm>
            <a:off x="6452839" y="6211229"/>
            <a:ext cx="5057078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>
                <a:latin typeface="Avenir Next LT Pro"/>
              </a:rPr>
              <a:t>Anxiety disorders and Depression are the leading causes for mental health illness globally. 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E93377F-DB0A-4DE0-824D-15D28B3CEBBD}"/>
              </a:ext>
            </a:extLst>
          </p:cNvPr>
          <p:cNvSpPr txBox="1"/>
          <p:nvPr/>
        </p:nvSpPr>
        <p:spPr>
          <a:xfrm>
            <a:off x="105936" y="6211229"/>
            <a:ext cx="5772613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>
                <a:latin typeface="Avenir Next LT Pro"/>
              </a:rPr>
              <a:t>Mental Illness as a share of disease burden has been on a rising trend since the past 2 decades across the globe.</a:t>
            </a:r>
            <a:endParaRPr lang="it-IT" sz="1600" i="1">
              <a:latin typeface="Avenir Next LT Pro"/>
            </a:endParaRPr>
          </a:p>
        </p:txBody>
      </p:sp>
      <p:pic>
        <p:nvPicPr>
          <p:cNvPr id="13" name="Immagine 14">
            <a:extLst>
              <a:ext uri="{FF2B5EF4-FFF2-40B4-BE49-F238E27FC236}">
                <a16:creationId xmlns:a16="http://schemas.microsoft.com/office/drawing/2014/main" id="{0FA5252F-B8DD-400D-B3D8-AD0DBCECE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912" y="3489564"/>
            <a:ext cx="6004932" cy="27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51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D3286CC4-81CE-408F-A52F-BA6F8F7ACEFE}"/>
              </a:ext>
            </a:extLst>
          </p:cNvPr>
          <p:cNvSpPr/>
          <p:nvPr/>
        </p:nvSpPr>
        <p:spPr>
          <a:xfrm>
            <a:off x="0" y="0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3819C4CD-6AAC-423F-B86B-CB067D518DCC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Avenir Next LT Pro"/>
              </a:rPr>
              <a:t>SCOPE OF THE PROBLEM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22">
            <a:extLst>
              <a:ext uri="{FF2B5EF4-FFF2-40B4-BE49-F238E27FC236}">
                <a16:creationId xmlns:a16="http://schemas.microsoft.com/office/drawing/2014/main" id="{C7BE12A7-6399-4222-BB72-F51FDAFFCBFE}"/>
              </a:ext>
            </a:extLst>
          </p:cNvPr>
          <p:cNvSpPr/>
          <p:nvPr/>
        </p:nvSpPr>
        <p:spPr>
          <a:xfrm>
            <a:off x="5447681" y="3088041"/>
            <a:ext cx="1460727" cy="338554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rgbClr val="FE914E"/>
                </a:solidFill>
                <a:latin typeface="Avenir Next LT Pro"/>
              </a:rPr>
              <a:t>CHINA</a:t>
            </a:r>
            <a:endParaRPr lang="en-US" sz="1600" b="1" i="0">
              <a:solidFill>
                <a:srgbClr val="FE914E"/>
              </a:solidFill>
              <a:effectLst/>
              <a:latin typeface="Avenir Next LT Pro"/>
            </a:endParaRPr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DA32455B-7E8B-4237-9E9F-6E02C080EDB6}"/>
              </a:ext>
            </a:extLst>
          </p:cNvPr>
          <p:cNvSpPr/>
          <p:nvPr/>
        </p:nvSpPr>
        <p:spPr>
          <a:xfrm>
            <a:off x="2745211" y="3107997"/>
            <a:ext cx="1550719" cy="338554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rgbClr val="FE914E"/>
                </a:solidFill>
                <a:latin typeface="Avenir Next LT Pro"/>
              </a:rPr>
              <a:t>INDIA</a:t>
            </a:r>
            <a:endParaRPr lang="en-US" sz="1600" b="1" i="0">
              <a:solidFill>
                <a:srgbClr val="FE914E"/>
              </a:solidFill>
              <a:effectLst/>
              <a:latin typeface="Avenir Next LT Pro"/>
            </a:endParaRPr>
          </a:p>
        </p:txBody>
      </p:sp>
      <p:sp>
        <p:nvSpPr>
          <p:cNvPr id="42" name="Rectangle 30">
            <a:extLst>
              <a:ext uri="{FF2B5EF4-FFF2-40B4-BE49-F238E27FC236}">
                <a16:creationId xmlns:a16="http://schemas.microsoft.com/office/drawing/2014/main" id="{88DDBD30-52C1-461D-9A4C-F5E8A0BC87C5}"/>
              </a:ext>
            </a:extLst>
          </p:cNvPr>
          <p:cNvSpPr/>
          <p:nvPr/>
        </p:nvSpPr>
        <p:spPr>
          <a:xfrm>
            <a:off x="2469031" y="3446777"/>
            <a:ext cx="1425284" cy="754292"/>
          </a:xfrm>
          <a:prstGeom prst="rect">
            <a:avLst/>
          </a:prstGeom>
          <a:solidFill>
            <a:srgbClr val="62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latin typeface="Avenir Next LT Pro Light" panose="020B0304020202020204" pitchFamily="34" charset="0"/>
              </a:rPr>
              <a:t>56 Mn</a:t>
            </a:r>
          </a:p>
        </p:txBody>
      </p:sp>
      <p:sp>
        <p:nvSpPr>
          <p:cNvPr id="48" name="Rectangle 33">
            <a:extLst>
              <a:ext uri="{FF2B5EF4-FFF2-40B4-BE49-F238E27FC236}">
                <a16:creationId xmlns:a16="http://schemas.microsoft.com/office/drawing/2014/main" id="{9525C8B6-E956-4ABB-9CBB-83804FAC3DD2}"/>
              </a:ext>
            </a:extLst>
          </p:cNvPr>
          <p:cNvSpPr/>
          <p:nvPr/>
        </p:nvSpPr>
        <p:spPr>
          <a:xfrm>
            <a:off x="2469031" y="4321236"/>
            <a:ext cx="1425284" cy="805399"/>
          </a:xfrm>
          <a:prstGeom prst="rect">
            <a:avLst/>
          </a:prstGeom>
          <a:solidFill>
            <a:srgbClr val="62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latin typeface="Avenir Next LT Pro Light" panose="020B0304020202020204" pitchFamily="34" charset="0"/>
              </a:rPr>
              <a:t>38 Mn</a:t>
            </a:r>
          </a:p>
        </p:txBody>
      </p:sp>
      <p:pic>
        <p:nvPicPr>
          <p:cNvPr id="52" name="Picture 12">
            <a:extLst>
              <a:ext uri="{FF2B5EF4-FFF2-40B4-BE49-F238E27FC236}">
                <a16:creationId xmlns:a16="http://schemas.microsoft.com/office/drawing/2014/main" id="{21EA818E-D5D2-4642-A2FA-03F16DA64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5" y="5216422"/>
            <a:ext cx="1133475" cy="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4" descr="flag of China | Britannica">
            <a:extLst>
              <a:ext uri="{FF2B5EF4-FFF2-40B4-BE49-F238E27FC236}">
                <a16:creationId xmlns:a16="http://schemas.microsoft.com/office/drawing/2014/main" id="{AA9966A6-D676-42F2-8F5D-666DAA364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753" y="5216422"/>
            <a:ext cx="1133475" cy="75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9">
            <a:extLst>
              <a:ext uri="{FF2B5EF4-FFF2-40B4-BE49-F238E27FC236}">
                <a16:creationId xmlns:a16="http://schemas.microsoft.com/office/drawing/2014/main" id="{31448FCF-7C0D-4B37-B99E-7DDF71578432}"/>
              </a:ext>
            </a:extLst>
          </p:cNvPr>
          <p:cNvSpPr/>
          <p:nvPr/>
        </p:nvSpPr>
        <p:spPr>
          <a:xfrm>
            <a:off x="2456734" y="2116126"/>
            <a:ext cx="3887843" cy="646331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b="1">
                <a:solidFill>
                  <a:srgbClr val="626262"/>
                </a:solidFill>
                <a:latin typeface="Avenir Next LT Pro"/>
              </a:rPr>
              <a:t>1/4th of the World's Population experience mental health illness</a:t>
            </a:r>
            <a:endParaRPr lang="en-US" b="1" i="0">
              <a:solidFill>
                <a:srgbClr val="626262"/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4" name="Cerchio parziale 3">
            <a:extLst>
              <a:ext uri="{FF2B5EF4-FFF2-40B4-BE49-F238E27FC236}">
                <a16:creationId xmlns:a16="http://schemas.microsoft.com/office/drawing/2014/main" id="{B81B5A2D-7E51-47B0-84FB-A7B204F01AC3}"/>
              </a:ext>
            </a:extLst>
          </p:cNvPr>
          <p:cNvSpPr/>
          <p:nvPr/>
        </p:nvSpPr>
        <p:spPr>
          <a:xfrm>
            <a:off x="596787" y="2124781"/>
            <a:ext cx="1170877" cy="1189462"/>
          </a:xfrm>
          <a:prstGeom prst="pie">
            <a:avLst/>
          </a:prstGeom>
          <a:solidFill>
            <a:srgbClr val="C46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6" name="Connettore curvo 5">
            <a:extLst>
              <a:ext uri="{FF2B5EF4-FFF2-40B4-BE49-F238E27FC236}">
                <a16:creationId xmlns:a16="http://schemas.microsoft.com/office/drawing/2014/main" id="{B9F9DE4B-990A-455E-98BA-AA041E900C1A}"/>
              </a:ext>
            </a:extLst>
          </p:cNvPr>
          <p:cNvCxnSpPr/>
          <p:nvPr/>
        </p:nvCxnSpPr>
        <p:spPr>
          <a:xfrm flipV="1">
            <a:off x="1455198" y="2308545"/>
            <a:ext cx="988741" cy="237892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30">
            <a:extLst>
              <a:ext uri="{FF2B5EF4-FFF2-40B4-BE49-F238E27FC236}">
                <a16:creationId xmlns:a16="http://schemas.microsoft.com/office/drawing/2014/main" id="{91573F7E-A38F-4D1B-BBB4-69264C5F42D3}"/>
              </a:ext>
            </a:extLst>
          </p:cNvPr>
          <p:cNvSpPr/>
          <p:nvPr/>
        </p:nvSpPr>
        <p:spPr>
          <a:xfrm>
            <a:off x="5165338" y="3429192"/>
            <a:ext cx="1425284" cy="754292"/>
          </a:xfrm>
          <a:prstGeom prst="rect">
            <a:avLst/>
          </a:prstGeom>
          <a:solidFill>
            <a:srgbClr val="62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latin typeface="Avenir Next LT Pro Light"/>
              </a:rPr>
              <a:t>54 Mn</a:t>
            </a:r>
          </a:p>
        </p:txBody>
      </p:sp>
      <p:sp>
        <p:nvSpPr>
          <p:cNvPr id="61" name="Rectangle 30">
            <a:extLst>
              <a:ext uri="{FF2B5EF4-FFF2-40B4-BE49-F238E27FC236}">
                <a16:creationId xmlns:a16="http://schemas.microsoft.com/office/drawing/2014/main" id="{07D938F1-E266-4B3B-880D-DC558BA542D4}"/>
              </a:ext>
            </a:extLst>
          </p:cNvPr>
          <p:cNvSpPr/>
          <p:nvPr/>
        </p:nvSpPr>
        <p:spPr>
          <a:xfrm>
            <a:off x="5165338" y="4349453"/>
            <a:ext cx="1425284" cy="754292"/>
          </a:xfrm>
          <a:prstGeom prst="rect">
            <a:avLst/>
          </a:prstGeom>
          <a:solidFill>
            <a:srgbClr val="62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latin typeface="Avenir Next LT Pro Light"/>
              </a:rPr>
              <a:t>41 Mn</a:t>
            </a:r>
            <a:endParaRPr lang="en-US" sz="2800">
              <a:latin typeface="Avenir Next LT Pro Light" panose="020B0304020202020204" pitchFamily="34" charset="0"/>
            </a:endParaRPr>
          </a:p>
        </p:txBody>
      </p:sp>
      <p:sp>
        <p:nvSpPr>
          <p:cNvPr id="63" name="Rectangle 29">
            <a:extLst>
              <a:ext uri="{FF2B5EF4-FFF2-40B4-BE49-F238E27FC236}">
                <a16:creationId xmlns:a16="http://schemas.microsoft.com/office/drawing/2014/main" id="{DF902F85-9946-4CD4-96BA-403048C22CFF}"/>
              </a:ext>
            </a:extLst>
          </p:cNvPr>
          <p:cNvSpPr/>
          <p:nvPr/>
        </p:nvSpPr>
        <p:spPr>
          <a:xfrm>
            <a:off x="1706456" y="5425716"/>
            <a:ext cx="3887843" cy="369332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endParaRPr lang="en-US" b="1" i="0">
              <a:solidFill>
                <a:srgbClr val="002060"/>
              </a:solidFill>
              <a:effectLst/>
              <a:latin typeface="Avenir Next LT Pro" panose="020B0504020202020204" pitchFamily="34" charset="0"/>
            </a:endParaRPr>
          </a:p>
        </p:txBody>
      </p:sp>
      <p:cxnSp>
        <p:nvCxnSpPr>
          <p:cNvPr id="68" name="Connettore curvo 67">
            <a:extLst>
              <a:ext uri="{FF2B5EF4-FFF2-40B4-BE49-F238E27FC236}">
                <a16:creationId xmlns:a16="http://schemas.microsoft.com/office/drawing/2014/main" id="{FF2766ED-3B7C-4520-A1D7-D7506CA4B797}"/>
              </a:ext>
            </a:extLst>
          </p:cNvPr>
          <p:cNvCxnSpPr/>
          <p:nvPr/>
        </p:nvCxnSpPr>
        <p:spPr>
          <a:xfrm flipV="1">
            <a:off x="1455198" y="2308545"/>
            <a:ext cx="988741" cy="237892"/>
          </a:xfrm>
          <a:prstGeom prst="curvedConnector3">
            <a:avLst/>
          </a:prstGeom>
          <a:ln w="57150">
            <a:solidFill>
              <a:srgbClr val="6262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29">
            <a:extLst>
              <a:ext uri="{FF2B5EF4-FFF2-40B4-BE49-F238E27FC236}">
                <a16:creationId xmlns:a16="http://schemas.microsoft.com/office/drawing/2014/main" id="{CD6A8F64-869E-4B28-BF30-1E7F7AFDE1A9}"/>
              </a:ext>
            </a:extLst>
          </p:cNvPr>
          <p:cNvSpPr/>
          <p:nvPr/>
        </p:nvSpPr>
        <p:spPr>
          <a:xfrm>
            <a:off x="8054503" y="2104402"/>
            <a:ext cx="3887843" cy="646331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>
                <a:solidFill>
                  <a:srgbClr val="626262"/>
                </a:solidFill>
                <a:ea typeface="+mn-lt"/>
                <a:cs typeface="+mn-lt"/>
              </a:rPr>
              <a:t>193 billion $ in lost wages annually</a:t>
            </a:r>
          </a:p>
          <a:p>
            <a:r>
              <a:rPr lang="en-US">
                <a:solidFill>
                  <a:srgbClr val="626262"/>
                </a:solidFill>
                <a:ea typeface="+mn-lt"/>
                <a:cs typeface="+mn-lt"/>
              </a:rPr>
              <a:t>1 Trillion $ in GDP</a:t>
            </a:r>
            <a:endParaRPr lang="it-IT">
              <a:solidFill>
                <a:srgbClr val="626262"/>
              </a:solidFill>
              <a:cs typeface="Calibri"/>
            </a:endParaRPr>
          </a:p>
        </p:txBody>
      </p:sp>
      <p:pic>
        <p:nvPicPr>
          <p:cNvPr id="8" name="Immagine 9">
            <a:extLst>
              <a:ext uri="{FF2B5EF4-FFF2-40B4-BE49-F238E27FC236}">
                <a16:creationId xmlns:a16="http://schemas.microsoft.com/office/drawing/2014/main" id="{BA87E78A-C5B6-091A-0EB8-A1AAD4C91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755" y="2028367"/>
            <a:ext cx="1234440" cy="889635"/>
          </a:xfrm>
          <a:prstGeom prst="rect">
            <a:avLst/>
          </a:prstGeom>
        </p:spPr>
      </p:pic>
      <p:sp>
        <p:nvSpPr>
          <p:cNvPr id="9" name="Rectangle 42">
            <a:extLst>
              <a:ext uri="{FF2B5EF4-FFF2-40B4-BE49-F238E27FC236}">
                <a16:creationId xmlns:a16="http://schemas.microsoft.com/office/drawing/2014/main" id="{A97C01BE-3DEB-33B9-FF3B-C90BA131EBB2}"/>
              </a:ext>
            </a:extLst>
          </p:cNvPr>
          <p:cNvSpPr/>
          <p:nvPr/>
        </p:nvSpPr>
        <p:spPr>
          <a:xfrm>
            <a:off x="5261421" y="6275030"/>
            <a:ext cx="6912122" cy="584775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algn="r"/>
            <a:r>
              <a:rPr lang="en-US" sz="1600" b="1">
                <a:solidFill>
                  <a:srgbClr val="626262"/>
                </a:solidFill>
                <a:latin typeface="Avenir Next LT Pro"/>
              </a:rPr>
              <a:t>UN SDG #3 Good Health &amp; Well Being</a:t>
            </a:r>
            <a:endParaRPr lang="it-IT"/>
          </a:p>
          <a:p>
            <a:pPr algn="r"/>
            <a:r>
              <a:rPr lang="en-US" sz="1600">
                <a:solidFill>
                  <a:srgbClr val="626262"/>
                </a:solidFill>
                <a:latin typeface="Avenir Next LT Pro"/>
              </a:rPr>
              <a:t>Ensure healthy lives and promote well-being for all at all ages.</a:t>
            </a:r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42A0ED21-382B-F309-DC40-95DB69FBF32D}"/>
              </a:ext>
            </a:extLst>
          </p:cNvPr>
          <p:cNvSpPr/>
          <p:nvPr/>
        </p:nvSpPr>
        <p:spPr>
          <a:xfrm>
            <a:off x="731602" y="1189171"/>
            <a:ext cx="10735092" cy="369332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b="1">
                <a:solidFill>
                  <a:srgbClr val="626262"/>
                </a:solidFill>
                <a:latin typeface="Avenir Next LT Pro"/>
              </a:rPr>
              <a:t>What's the gap between understanding one’s onset of symptoms and seeking treatment? </a:t>
            </a:r>
            <a:endParaRPr lang="en-US" b="1">
              <a:solidFill>
                <a:srgbClr val="626262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5DC00C01-E1E5-4641-C145-6A8C0C3263EE}"/>
              </a:ext>
            </a:extLst>
          </p:cNvPr>
          <p:cNvSpPr/>
          <p:nvPr/>
        </p:nvSpPr>
        <p:spPr>
          <a:xfrm>
            <a:off x="1140289" y="3641982"/>
            <a:ext cx="1252073" cy="369332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>
                <a:solidFill>
                  <a:srgbClr val="626262"/>
                </a:solidFill>
                <a:ea typeface="+mn-lt"/>
                <a:cs typeface="+mn-lt"/>
              </a:rPr>
              <a:t>Depression</a:t>
            </a:r>
            <a:endParaRPr lang="it-IT"/>
          </a:p>
        </p:txBody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94F390C0-A836-7A9D-543A-F04CCC3D8781}"/>
              </a:ext>
            </a:extLst>
          </p:cNvPr>
          <p:cNvSpPr/>
          <p:nvPr/>
        </p:nvSpPr>
        <p:spPr>
          <a:xfrm>
            <a:off x="1208993" y="4521564"/>
            <a:ext cx="1114663" cy="658822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>
                <a:solidFill>
                  <a:srgbClr val="626262"/>
                </a:solidFill>
                <a:ea typeface="+mn-lt"/>
                <a:cs typeface="+mn-lt"/>
              </a:rPr>
              <a:t>Anxiety </a:t>
            </a:r>
            <a:endParaRPr lang="it-IT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>
                <a:solidFill>
                  <a:srgbClr val="626262"/>
                </a:solidFill>
                <a:ea typeface="+mn-lt"/>
                <a:cs typeface="+mn-lt"/>
              </a:rPr>
              <a:t>Disorders</a:t>
            </a:r>
            <a:endParaRPr lang="it-IT">
              <a:cs typeface="Calibri"/>
            </a:endParaRPr>
          </a:p>
        </p:txBody>
      </p:sp>
      <p:sp>
        <p:nvSpPr>
          <p:cNvPr id="7" name="Rectangle 45">
            <a:extLst>
              <a:ext uri="{FF2B5EF4-FFF2-40B4-BE49-F238E27FC236}">
                <a16:creationId xmlns:a16="http://schemas.microsoft.com/office/drawing/2014/main" id="{5CB7037F-9417-45DD-990D-63B9986D5114}"/>
              </a:ext>
            </a:extLst>
          </p:cNvPr>
          <p:cNvSpPr/>
          <p:nvPr/>
        </p:nvSpPr>
        <p:spPr>
          <a:xfrm>
            <a:off x="9626011" y="4690205"/>
            <a:ext cx="1911713" cy="83099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sz="1600" b="1">
                <a:latin typeface="Avenir Next LT Pro"/>
              </a:rPr>
              <a:t>Return in improved health and productivity</a:t>
            </a:r>
            <a:endParaRPr lang="en-US" sz="1600" b="1" i="0">
              <a:effectLst/>
              <a:latin typeface="Avenir Next LT Pro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316560-2D7F-47BC-9985-3898C5F50B77}"/>
              </a:ext>
            </a:extLst>
          </p:cNvPr>
          <p:cNvSpPr/>
          <p:nvPr/>
        </p:nvSpPr>
        <p:spPr>
          <a:xfrm>
            <a:off x="8192868" y="3443435"/>
            <a:ext cx="1007291" cy="805399"/>
          </a:xfrm>
          <a:prstGeom prst="rect">
            <a:avLst/>
          </a:prstGeom>
          <a:solidFill>
            <a:schemeClr val="bg1"/>
          </a:solidFill>
          <a:ln w="57150">
            <a:solidFill>
              <a:srgbClr val="FC7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Avenir Next LT Pro Light"/>
              </a:rPr>
              <a:t>US $1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D348CD-4F63-43A9-925D-6D9053C685EE}"/>
              </a:ext>
            </a:extLst>
          </p:cNvPr>
          <p:cNvSpPr/>
          <p:nvPr/>
        </p:nvSpPr>
        <p:spPr>
          <a:xfrm>
            <a:off x="7776308" y="4699005"/>
            <a:ext cx="1840411" cy="805399"/>
          </a:xfrm>
          <a:prstGeom prst="rect">
            <a:avLst/>
          </a:prstGeom>
          <a:solidFill>
            <a:schemeClr val="bg1"/>
          </a:solidFill>
          <a:ln w="57150">
            <a:solidFill>
              <a:srgbClr val="FC7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>
                <a:solidFill>
                  <a:schemeClr val="tx1"/>
                </a:solidFill>
                <a:latin typeface="Avenir Next LT Pro Light"/>
              </a:rPr>
              <a:t>US $4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4F5A21-D916-4364-BD30-0629BC9EAAAE}"/>
              </a:ext>
            </a:extLst>
          </p:cNvPr>
          <p:cNvSpPr/>
          <p:nvPr/>
        </p:nvSpPr>
        <p:spPr>
          <a:xfrm>
            <a:off x="9200159" y="3436124"/>
            <a:ext cx="2089465" cy="83099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sz="1600" b="1">
                <a:latin typeface="Avenir Next LT Pro"/>
              </a:rPr>
              <a:t>Put into treatment of common mental disorders</a:t>
            </a:r>
            <a:endParaRPr lang="en-US" sz="1600" b="1" i="0">
              <a:effectLst/>
              <a:latin typeface="Avenir Next LT Pro"/>
            </a:endParaRPr>
          </a:p>
        </p:txBody>
      </p:sp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36AD18E6-6F90-452D-8BF6-2BBF0027F189}"/>
              </a:ext>
            </a:extLst>
          </p:cNvPr>
          <p:cNvSpPr/>
          <p:nvPr/>
        </p:nvSpPr>
        <p:spPr>
          <a:xfrm>
            <a:off x="8449027" y="4258104"/>
            <a:ext cx="487680" cy="436880"/>
          </a:xfrm>
          <a:prstGeom prst="downArrow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577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mpany Milestones Template 1 Ppt PowerPoint Presentation Clipart -  PowerPoint Templates">
            <a:extLst>
              <a:ext uri="{FF2B5EF4-FFF2-40B4-BE49-F238E27FC236}">
                <a16:creationId xmlns:a16="http://schemas.microsoft.com/office/drawing/2014/main" id="{8186B009-8EF1-4996-8206-4218D7E1A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63457"/>
            <a:ext cx="12191999" cy="608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FCFBD79-E5D6-4FE8-94AB-8796DC01CBCF}"/>
              </a:ext>
            </a:extLst>
          </p:cNvPr>
          <p:cNvSpPr/>
          <p:nvPr/>
        </p:nvSpPr>
        <p:spPr>
          <a:xfrm>
            <a:off x="0" y="0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6A5C3-72AB-43C8-A39D-30D731007963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HISTORY OF THE PROBLEM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E4BB357-4453-47FD-A7B4-08028A6E652F}"/>
              </a:ext>
            </a:extLst>
          </p:cNvPr>
          <p:cNvSpPr/>
          <p:nvPr/>
        </p:nvSpPr>
        <p:spPr>
          <a:xfrm>
            <a:off x="957102" y="4583325"/>
            <a:ext cx="2423800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1800s: Public Asylum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FE2AA2-6AE4-41CF-A238-B7891D73F8BE}"/>
              </a:ext>
            </a:extLst>
          </p:cNvPr>
          <p:cNvSpPr/>
          <p:nvPr/>
        </p:nvSpPr>
        <p:spPr>
          <a:xfrm>
            <a:off x="9320213" y="2322286"/>
            <a:ext cx="2306887" cy="614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29046-D55C-4F5D-BFD6-E63B49879A61}"/>
              </a:ext>
            </a:extLst>
          </p:cNvPr>
          <p:cNvSpPr/>
          <p:nvPr/>
        </p:nvSpPr>
        <p:spPr>
          <a:xfrm>
            <a:off x="1030514" y="2090057"/>
            <a:ext cx="2046515" cy="846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F81392-147A-4404-AB94-123056FE512F}"/>
              </a:ext>
            </a:extLst>
          </p:cNvPr>
          <p:cNvSpPr/>
          <p:nvPr/>
        </p:nvSpPr>
        <p:spPr>
          <a:xfrm>
            <a:off x="9320213" y="5458466"/>
            <a:ext cx="2207001" cy="846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D6CA1-39FE-4A6F-BC64-1C301DE7E330}"/>
              </a:ext>
            </a:extLst>
          </p:cNvPr>
          <p:cNvSpPr/>
          <p:nvPr/>
        </p:nvSpPr>
        <p:spPr>
          <a:xfrm>
            <a:off x="7395028" y="2936515"/>
            <a:ext cx="2169886" cy="6718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AC33E3-5251-44E4-BB22-2805244939B5}"/>
              </a:ext>
            </a:extLst>
          </p:cNvPr>
          <p:cNvSpPr/>
          <p:nvPr/>
        </p:nvSpPr>
        <p:spPr>
          <a:xfrm>
            <a:off x="2539999" y="2242457"/>
            <a:ext cx="732972" cy="3991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71DA87-FE13-4516-AB80-6AC268277DCF}"/>
              </a:ext>
            </a:extLst>
          </p:cNvPr>
          <p:cNvSpPr/>
          <p:nvPr/>
        </p:nvSpPr>
        <p:spPr>
          <a:xfrm>
            <a:off x="564901" y="3683098"/>
            <a:ext cx="2265058" cy="846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3268F8-4121-4B50-B2C0-550EC81055CD}"/>
              </a:ext>
            </a:extLst>
          </p:cNvPr>
          <p:cNvSpPr/>
          <p:nvPr/>
        </p:nvSpPr>
        <p:spPr>
          <a:xfrm>
            <a:off x="3759284" y="4261655"/>
            <a:ext cx="2173342" cy="584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BE93C7-9360-4E80-85CA-74C4D2FBA4A5}"/>
              </a:ext>
            </a:extLst>
          </p:cNvPr>
          <p:cNvSpPr/>
          <p:nvPr/>
        </p:nvSpPr>
        <p:spPr>
          <a:xfrm>
            <a:off x="3630680" y="4261655"/>
            <a:ext cx="2046515" cy="7167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F246F5-2F93-4908-9044-B91F8FA97D73}"/>
              </a:ext>
            </a:extLst>
          </p:cNvPr>
          <p:cNvSpPr/>
          <p:nvPr/>
        </p:nvSpPr>
        <p:spPr>
          <a:xfrm>
            <a:off x="674172" y="936425"/>
            <a:ext cx="6720856" cy="4558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6F2FB2-CAA1-4300-A1D9-FB6ACFCCE168}"/>
              </a:ext>
            </a:extLst>
          </p:cNvPr>
          <p:cNvSpPr/>
          <p:nvPr/>
        </p:nvSpPr>
        <p:spPr>
          <a:xfrm>
            <a:off x="211212" y="946829"/>
            <a:ext cx="5721414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 u="sng">
                <a:latin typeface="Avenir Next LT Pro" panose="020B0504020202020204" pitchFamily="34" charset="0"/>
              </a:rPr>
              <a:t>Milestones for Mental Health Diagnosis</a:t>
            </a:r>
            <a:endParaRPr lang="en-US" sz="1600" b="1" i="0" u="sng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B522DFA-CE32-43AD-940E-28F9554E562C}"/>
              </a:ext>
            </a:extLst>
          </p:cNvPr>
          <p:cNvSpPr/>
          <p:nvPr/>
        </p:nvSpPr>
        <p:spPr>
          <a:xfrm>
            <a:off x="7588186" y="2322286"/>
            <a:ext cx="378343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1950s:</a:t>
            </a:r>
          </a:p>
          <a:p>
            <a:r>
              <a:rPr lang="en-US" sz="1600" b="1" i="0">
                <a:effectLst/>
                <a:latin typeface="Avenir Next LT Pro" panose="020B0504020202020204" pitchFamily="34" charset="0"/>
              </a:rPr>
              <a:t>Telemedicine for Mental Health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B68EF72-6762-4A1C-AD95-F48E868DEFDC}"/>
              </a:ext>
            </a:extLst>
          </p:cNvPr>
          <p:cNvSpPr/>
          <p:nvPr/>
        </p:nvSpPr>
        <p:spPr>
          <a:xfrm>
            <a:off x="411797" y="1542562"/>
            <a:ext cx="4256403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1992: Mental Health Day, Remove Stigma associated with mental health, awareness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DC65BA-8104-4278-89E4-4E18C73F5A2D}"/>
              </a:ext>
            </a:extLst>
          </p:cNvPr>
          <p:cNvSpPr/>
          <p:nvPr/>
        </p:nvSpPr>
        <p:spPr>
          <a:xfrm>
            <a:off x="9201730" y="2991936"/>
            <a:ext cx="2046515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1898: Local Government Act – trained nurses in mental health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50974F-5F8F-45BE-9244-0C6FF5823FC3}"/>
              </a:ext>
            </a:extLst>
          </p:cNvPr>
          <p:cNvSpPr/>
          <p:nvPr/>
        </p:nvSpPr>
        <p:spPr>
          <a:xfrm>
            <a:off x="701264" y="2758774"/>
            <a:ext cx="2046515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1900s: Psychiatry established as a medical and academic field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DF965D-C780-4026-ADDF-6132ACE5925F}"/>
              </a:ext>
            </a:extLst>
          </p:cNvPr>
          <p:cNvSpPr/>
          <p:nvPr/>
        </p:nvSpPr>
        <p:spPr>
          <a:xfrm>
            <a:off x="8666796" y="860820"/>
            <a:ext cx="4256403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2010: Inclusion of mental health in affordable healthcare act in US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674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164A130-8F75-424B-BF60-15525592640A}"/>
              </a:ext>
            </a:extLst>
          </p:cNvPr>
          <p:cNvGrpSpPr/>
          <p:nvPr/>
        </p:nvGrpSpPr>
        <p:grpSpPr>
          <a:xfrm>
            <a:off x="583618" y="1129267"/>
            <a:ext cx="1219264" cy="1219264"/>
            <a:chOff x="9218894" y="957716"/>
            <a:chExt cx="757067" cy="75706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0DCD19F-64D8-49FF-B88B-A0C5590A3D7C}"/>
                </a:ext>
              </a:extLst>
            </p:cNvPr>
            <p:cNvSpPr/>
            <p:nvPr/>
          </p:nvSpPr>
          <p:spPr>
            <a:xfrm>
              <a:off x="9218894" y="957716"/>
              <a:ext cx="757067" cy="75706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6" descr="https://static.thenounproject.com/png/113382-200.png">
              <a:extLst>
                <a:ext uri="{FF2B5EF4-FFF2-40B4-BE49-F238E27FC236}">
                  <a16:creationId xmlns:a16="http://schemas.microsoft.com/office/drawing/2014/main" id="{264DAAB3-FEEB-4AF9-A9E0-68D2461921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0" r="8681"/>
            <a:stretch/>
          </p:blipFill>
          <p:spPr bwMode="auto">
            <a:xfrm>
              <a:off x="9372152" y="1060344"/>
              <a:ext cx="450550" cy="551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82D8BDF-AD13-4ED7-B33E-538A6FD3EC50}"/>
              </a:ext>
            </a:extLst>
          </p:cNvPr>
          <p:cNvGrpSpPr/>
          <p:nvPr/>
        </p:nvGrpSpPr>
        <p:grpSpPr>
          <a:xfrm>
            <a:off x="583618" y="3804457"/>
            <a:ext cx="1219264" cy="1219264"/>
            <a:chOff x="8748789" y="4429903"/>
            <a:chExt cx="2160000" cy="2160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FE96D4-E8AA-45F8-B60F-748BC0444C64}"/>
                </a:ext>
              </a:extLst>
            </p:cNvPr>
            <p:cNvSpPr/>
            <p:nvPr/>
          </p:nvSpPr>
          <p:spPr>
            <a:xfrm>
              <a:off x="8748789" y="4429903"/>
              <a:ext cx="2160000" cy="21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802AB91A-52BD-48F4-B367-906EFA685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51078" y="4732191"/>
              <a:ext cx="1555423" cy="1555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64A70B6-7A11-41CC-A9FB-B6C15DF80AC2}"/>
              </a:ext>
            </a:extLst>
          </p:cNvPr>
          <p:cNvSpPr txBox="1"/>
          <p:nvPr/>
        </p:nvSpPr>
        <p:spPr>
          <a:xfrm>
            <a:off x="794968" y="5001796"/>
            <a:ext cx="796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>
                <a:solidFill>
                  <a:srgbClr val="92D050"/>
                </a:solidFill>
              </a:rPr>
              <a:t>ANDY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56F901-77E8-45FD-A5AE-4C9F842D2955}"/>
              </a:ext>
            </a:extLst>
          </p:cNvPr>
          <p:cNvSpPr txBox="1"/>
          <p:nvPr/>
        </p:nvSpPr>
        <p:spPr>
          <a:xfrm>
            <a:off x="2946345" y="5001796"/>
            <a:ext cx="848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>
                <a:solidFill>
                  <a:srgbClr val="00B0F0"/>
                </a:solidFill>
              </a:rPr>
              <a:t>CASSY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04159E-AEAB-435B-8FA4-9D60798F1919}"/>
              </a:ext>
            </a:extLst>
          </p:cNvPr>
          <p:cNvSpPr txBox="1"/>
          <p:nvPr/>
        </p:nvSpPr>
        <p:spPr>
          <a:xfrm>
            <a:off x="878902" y="2329142"/>
            <a:ext cx="628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>
                <a:solidFill>
                  <a:srgbClr val="FFC000"/>
                </a:solidFill>
              </a:rPr>
              <a:t>JEFF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19C702C-1285-45B8-AA53-57C222077087}"/>
              </a:ext>
            </a:extLst>
          </p:cNvPr>
          <p:cNvSpPr/>
          <p:nvPr/>
        </p:nvSpPr>
        <p:spPr>
          <a:xfrm>
            <a:off x="4858640" y="1076325"/>
            <a:ext cx="7084861" cy="509151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025D2D-FE38-4D70-968F-F5AEB8BC07D0}"/>
              </a:ext>
            </a:extLst>
          </p:cNvPr>
          <p:cNvSpPr/>
          <p:nvPr/>
        </p:nvSpPr>
        <p:spPr>
          <a:xfrm>
            <a:off x="4724078" y="3729702"/>
            <a:ext cx="7425590" cy="224676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800" b="1">
                <a:latin typeface="Garamond" panose="02020404030301010803" pitchFamily="18" charset="0"/>
              </a:rPr>
              <a:t>THEY ARE WORRIED ABOUT PEOPLE THEY CARE ABOUT</a:t>
            </a:r>
          </a:p>
          <a:p>
            <a:pPr algn="ctr"/>
            <a:r>
              <a:rPr lang="en-US" sz="2800" b="1">
                <a:latin typeface="Garamond" panose="02020404030301010803" pitchFamily="18" charset="0"/>
              </a:rPr>
              <a:t>But</a:t>
            </a:r>
          </a:p>
          <a:p>
            <a:pPr algn="ctr"/>
            <a:r>
              <a:rPr lang="en-US" sz="2800" b="1">
                <a:latin typeface="Garamond" panose="02020404030301010803" pitchFamily="18" charset="0"/>
              </a:rPr>
              <a:t>DON’T KNOW IF THEY REALLY SHOULD BE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634BBC-44DC-4826-8725-97BC8FE67083}"/>
              </a:ext>
            </a:extLst>
          </p:cNvPr>
          <p:cNvSpPr txBox="1"/>
          <p:nvPr/>
        </p:nvSpPr>
        <p:spPr>
          <a:xfrm>
            <a:off x="401827" y="2695027"/>
            <a:ext cx="1582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002060"/>
                </a:solidFill>
              </a:defRPr>
            </a:lvl1pPr>
          </a:lstStyle>
          <a:p>
            <a:r>
              <a:rPr lang="en-US" sz="1400">
                <a:solidFill>
                  <a:schemeClr val="tx1"/>
                </a:solidFill>
              </a:rPr>
              <a:t>A 45 YR OLD CEO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E7F4B2-3C92-4D6C-A348-411FDE00A5A7}"/>
              </a:ext>
            </a:extLst>
          </p:cNvPr>
          <p:cNvSpPr txBox="1"/>
          <p:nvPr/>
        </p:nvSpPr>
        <p:spPr>
          <a:xfrm>
            <a:off x="344179" y="5410128"/>
            <a:ext cx="16981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A 17 YR OLD</a:t>
            </a:r>
          </a:p>
          <a:p>
            <a:pPr algn="ctr"/>
            <a:r>
              <a:rPr lang="en-US" sz="1400" b="1"/>
              <a:t>CONCERNED FRIEND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BE1698-ECBC-4C11-B4E7-2A581CEE5B68}"/>
              </a:ext>
            </a:extLst>
          </p:cNvPr>
          <p:cNvSpPr/>
          <p:nvPr/>
        </p:nvSpPr>
        <p:spPr>
          <a:xfrm>
            <a:off x="5031889" y="1986554"/>
            <a:ext cx="6750536" cy="1019609"/>
          </a:xfrm>
          <a:prstGeom prst="rect">
            <a:avLst/>
          </a:prstGeom>
          <a:solidFill>
            <a:srgbClr val="FC721D"/>
          </a:solidFill>
        </p:spPr>
        <p:txBody>
          <a:bodyPr wrap="square" anchor="t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Garamond" panose="02020404030301010803" pitchFamily="18" charset="0"/>
              </a:rPr>
              <a:t>THEY HAVE A COMMON PROBLEM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1EA48A6-76B8-4861-BD44-C952D269204E}"/>
              </a:ext>
            </a:extLst>
          </p:cNvPr>
          <p:cNvSpPr/>
          <p:nvPr/>
        </p:nvSpPr>
        <p:spPr>
          <a:xfrm>
            <a:off x="0" y="0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C6436-3751-4A7C-BC7B-9F4DC3A2A3F8}"/>
              </a:ext>
            </a:extLst>
          </p:cNvPr>
          <p:cNvSpPr txBox="1"/>
          <p:nvPr/>
        </p:nvSpPr>
        <p:spPr>
          <a:xfrm flipH="1">
            <a:off x="4199700" y="110312"/>
            <a:ext cx="379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USE CASES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0AE0AA9-84B5-4C4B-B723-1CE953FEF69A}"/>
              </a:ext>
            </a:extLst>
          </p:cNvPr>
          <p:cNvSpPr/>
          <p:nvPr/>
        </p:nvSpPr>
        <p:spPr>
          <a:xfrm>
            <a:off x="180975" y="984128"/>
            <a:ext cx="4276725" cy="535898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FC812AB-3BFD-4811-B38C-01D6013354B0}"/>
              </a:ext>
            </a:extLst>
          </p:cNvPr>
          <p:cNvGrpSpPr/>
          <p:nvPr/>
        </p:nvGrpSpPr>
        <p:grpSpPr>
          <a:xfrm>
            <a:off x="2745014" y="1137907"/>
            <a:ext cx="1217546" cy="1217546"/>
            <a:chOff x="9314244" y="570386"/>
            <a:chExt cx="1339301" cy="133930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20FF45F-4611-4C62-895B-DD651240CA23}"/>
                </a:ext>
              </a:extLst>
            </p:cNvPr>
            <p:cNvSpPr/>
            <p:nvPr/>
          </p:nvSpPr>
          <p:spPr>
            <a:xfrm>
              <a:off x="9314244" y="570386"/>
              <a:ext cx="1339301" cy="133930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3476766-7226-4745-BAB4-46D58E24A9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544895" y="799630"/>
              <a:ext cx="877997" cy="880815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4CEACE09-C76E-44A5-BBE7-AE8536B582B9}"/>
              </a:ext>
            </a:extLst>
          </p:cNvPr>
          <p:cNvSpPr txBox="1"/>
          <p:nvPr/>
        </p:nvSpPr>
        <p:spPr>
          <a:xfrm>
            <a:off x="2896161" y="2346002"/>
            <a:ext cx="915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>
                <a:solidFill>
                  <a:schemeClr val="accent4">
                    <a:lumMod val="75000"/>
                  </a:schemeClr>
                </a:solidFill>
              </a:rPr>
              <a:t>SANDY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6C753E-6908-4AC7-AD90-DC22BAB9967F}"/>
              </a:ext>
            </a:extLst>
          </p:cNvPr>
          <p:cNvSpPr txBox="1"/>
          <p:nvPr/>
        </p:nvSpPr>
        <p:spPr>
          <a:xfrm>
            <a:off x="2483221" y="2698919"/>
            <a:ext cx="1741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002060"/>
                </a:solidFill>
              </a:defRPr>
            </a:lvl1pPr>
          </a:lstStyle>
          <a:p>
            <a:r>
              <a:rPr lang="en-US" sz="1400">
                <a:solidFill>
                  <a:schemeClr val="tx1"/>
                </a:solidFill>
              </a:rPr>
              <a:t>A 25 YR OLD SCHOOL TEACHER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0EE9E0-6C1D-467B-A83F-4BDEE04B568F}"/>
              </a:ext>
            </a:extLst>
          </p:cNvPr>
          <p:cNvGrpSpPr/>
          <p:nvPr/>
        </p:nvGrpSpPr>
        <p:grpSpPr>
          <a:xfrm>
            <a:off x="2760836" y="3804458"/>
            <a:ext cx="1219264" cy="1219264"/>
            <a:chOff x="9714990" y="533226"/>
            <a:chExt cx="2160000" cy="21600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31CABD4-3B0A-466C-A16E-BD368DABE232}"/>
                </a:ext>
              </a:extLst>
            </p:cNvPr>
            <p:cNvSpPr/>
            <p:nvPr/>
          </p:nvSpPr>
          <p:spPr>
            <a:xfrm>
              <a:off x="9714990" y="533226"/>
              <a:ext cx="2160000" cy="21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6">
              <a:extLst>
                <a:ext uri="{FF2B5EF4-FFF2-40B4-BE49-F238E27FC236}">
                  <a16:creationId xmlns:a16="http://schemas.microsoft.com/office/drawing/2014/main" id="{F6499CE5-033B-4BE6-AE40-8E1C82D43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186894" y="835514"/>
              <a:ext cx="1197339" cy="1555423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FB2C0873-C4BC-4148-828D-759E482DADB0}"/>
              </a:ext>
            </a:extLst>
          </p:cNvPr>
          <p:cNvSpPr txBox="1"/>
          <p:nvPr/>
        </p:nvSpPr>
        <p:spPr>
          <a:xfrm>
            <a:off x="2650993" y="5410128"/>
            <a:ext cx="14389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002060"/>
                </a:solidFill>
              </a:defRPr>
            </a:lvl1pPr>
          </a:lstStyle>
          <a:p>
            <a:r>
              <a:rPr lang="en-US" sz="1400">
                <a:solidFill>
                  <a:schemeClr val="tx1"/>
                </a:solidFill>
              </a:rPr>
              <a:t>A 65 YR OLD CONCERNED MOTHER</a:t>
            </a:r>
          </a:p>
        </p:txBody>
      </p:sp>
      <p:pic>
        <p:nvPicPr>
          <p:cNvPr id="1026" name="Picture 2" descr="Mental health - Free medical icons">
            <a:extLst>
              <a:ext uri="{FF2B5EF4-FFF2-40B4-BE49-F238E27FC236}">
                <a16:creationId xmlns:a16="http://schemas.microsoft.com/office/drawing/2014/main" id="{097E1DA5-1C8A-4AFD-AD10-2FC69539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925" y="2478311"/>
            <a:ext cx="1344289" cy="134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491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FCFBD79-E5D6-4FE8-94AB-8796DC01CBCF}"/>
              </a:ext>
            </a:extLst>
          </p:cNvPr>
          <p:cNvSpPr/>
          <p:nvPr/>
        </p:nvSpPr>
        <p:spPr>
          <a:xfrm>
            <a:off x="0" y="0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6A5C3-72AB-43C8-A39D-30D731007963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B522DFA-CE32-43AD-940E-28F9554E562C}"/>
              </a:ext>
            </a:extLst>
          </p:cNvPr>
          <p:cNvSpPr/>
          <p:nvPr/>
        </p:nvSpPr>
        <p:spPr>
          <a:xfrm>
            <a:off x="302883" y="1088515"/>
            <a:ext cx="5142318" cy="5590761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u="sng">
                <a:latin typeface="Avenir Next LT Pro"/>
              </a:rPr>
              <a:t>Solution proposed: </a:t>
            </a:r>
            <a:endParaRPr lang="en-US" sz="1600" b="1" u="sng">
              <a:latin typeface="Avenir Next LT Pro" panose="020B05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/>
              </a:rPr>
              <a:t>Passive mental health diagnosis of consenting individuals in social virtual events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/>
              </a:rPr>
              <a:t>Captures Audio. Biomarkers such as amplitude, pitch, used to determine mental health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/>
              </a:rPr>
              <a:t>Data Analytics to benchmark mental health of best companies, industry wise </a:t>
            </a:r>
            <a:endParaRPr lang="en-US" sz="1600" b="1">
              <a:latin typeface="Avenir Next LT Pro" panose="020B05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1">
              <a:latin typeface="Avenir Next LT Pro" panose="020B05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b="1" u="sng">
                <a:latin typeface="Avenir Next LT Pro"/>
              </a:rPr>
              <a:t>Features: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/>
              </a:rPr>
              <a:t>Library built from Open Data available on words/emoticons association with temperament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/>
              </a:rPr>
              <a:t>Does not invade privacy, security or civic liberty of individuals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1">
              <a:latin typeface="Avenir Next LT Pro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0E3E3B-5A14-4E3B-B5E0-72CE07EC8229}"/>
              </a:ext>
            </a:extLst>
          </p:cNvPr>
          <p:cNvSpPr/>
          <p:nvPr/>
        </p:nvSpPr>
        <p:spPr>
          <a:xfrm>
            <a:off x="6734714" y="4025358"/>
            <a:ext cx="5292980" cy="584775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sz="1600" b="1">
                <a:latin typeface="Avenir Next LT Pro"/>
              </a:rPr>
              <a:t>Monitors mental health for each member in the call using relevant biomarkers</a:t>
            </a:r>
            <a:endParaRPr lang="en-US" sz="1600" b="1" i="0">
              <a:effectLst/>
              <a:latin typeface="Avenir Next LT Pro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3E713D-66B5-4192-8920-2BD673D09B69}"/>
              </a:ext>
            </a:extLst>
          </p:cNvPr>
          <p:cNvSpPr/>
          <p:nvPr/>
        </p:nvSpPr>
        <p:spPr>
          <a:xfrm>
            <a:off x="6734714" y="1526307"/>
            <a:ext cx="5721414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Simple Plug-in in chrome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20738F-960B-47A4-B0DB-06FB0D1B2ECC}"/>
              </a:ext>
            </a:extLst>
          </p:cNvPr>
          <p:cNvSpPr/>
          <p:nvPr/>
        </p:nvSpPr>
        <p:spPr>
          <a:xfrm>
            <a:off x="6734714" y="2906115"/>
            <a:ext cx="5721414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>
                <a:latin typeface="Avenir Next LT Pro" panose="020B0504020202020204" pitchFamily="34" charset="0"/>
              </a:rPr>
              <a:t>Monitors all members in a Google Meets call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0717C7-9057-4AFA-8FF6-20122A9911B3}"/>
              </a:ext>
            </a:extLst>
          </p:cNvPr>
          <p:cNvSpPr/>
          <p:nvPr/>
        </p:nvSpPr>
        <p:spPr>
          <a:xfrm>
            <a:off x="6831060" y="5484334"/>
            <a:ext cx="5130768" cy="584775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sz="1600" b="1">
                <a:latin typeface="Avenir Next LT Pro"/>
              </a:rPr>
              <a:t>Provide an end-to-end comprehensive support to those with low score</a:t>
            </a:r>
            <a:endParaRPr lang="en-US" sz="1600" b="1" i="0">
              <a:effectLst/>
              <a:latin typeface="Avenir Next LT Pro"/>
            </a:endParaRPr>
          </a:p>
        </p:txBody>
      </p:sp>
      <p:pic>
        <p:nvPicPr>
          <p:cNvPr id="12" name="Picture 2" descr="Chrome Icon Google Chrome, Logo, Symbol, Trademark, Label Transparent Png –  Pngset.com">
            <a:extLst>
              <a:ext uri="{FF2B5EF4-FFF2-40B4-BE49-F238E27FC236}">
                <a16:creationId xmlns:a16="http://schemas.microsoft.com/office/drawing/2014/main" id="{C76351D4-D3E8-4A36-ACA4-82F4863D6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39" b="89977" l="10000" r="90000">
                        <a14:foregroundMark x1="48900" y1="9339" x2="48900" y2="9339"/>
                        <a14:foregroundMark x1="62800" y1="55125" x2="62800" y2="55125"/>
                        <a14:foregroundMark x1="54000" y1="69704" x2="54000" y2="69704"/>
                        <a14:foregroundMark x1="51700" y1="49886" x2="51700" y2="49886"/>
                        <a14:foregroundMark x1="65400" y1="51253" x2="65400" y2="51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923" y="1381003"/>
            <a:ext cx="1636749" cy="7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redit Scoring Icon Png, Transparent Png , Transparent Png Image - PNGitem">
            <a:extLst>
              <a:ext uri="{FF2B5EF4-FFF2-40B4-BE49-F238E27FC236}">
                <a16:creationId xmlns:a16="http://schemas.microsoft.com/office/drawing/2014/main" id="{B8ADF5AC-5482-4C46-AFC0-EAC700C83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17" b="89441" l="6628" r="91628">
                        <a14:foregroundMark x1="10000" y1="78882" x2="10000" y2="78882"/>
                        <a14:foregroundMark x1="91628" y1="74120" x2="91628" y2="74120"/>
                        <a14:foregroundMark x1="6628" y1="84886" x2="6628" y2="84886"/>
                        <a14:foregroundMark x1="51744" y1="9317" x2="51744" y2="93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201" y="3995130"/>
            <a:ext cx="1158194" cy="65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Connectivity And Icon Free - Help Icon Png, Transparent Png , Transparent  Png Image - PNGitem">
            <a:extLst>
              <a:ext uri="{FF2B5EF4-FFF2-40B4-BE49-F238E27FC236}">
                <a16:creationId xmlns:a16="http://schemas.microsoft.com/office/drawing/2014/main" id="{58013F8E-A371-4AE8-B406-CB1E0E073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53" b="90799" l="3256" r="93721">
                        <a14:foregroundMark x1="35930" y1="9462" x2="35930" y2="9462"/>
                        <a14:foregroundMark x1="55930" y1="41233" x2="55930" y2="41233"/>
                        <a14:foregroundMark x1="89651" y1="44878" x2="89651" y2="44878"/>
                        <a14:foregroundMark x1="90814" y1="54774" x2="90930" y2="65972"/>
                        <a14:foregroundMark x1="90930" y1="65972" x2="90233" y2="67014"/>
                        <a14:foregroundMark x1="83023" y1="82031" x2="89070" y2="73611"/>
                        <a14:foregroundMark x1="90581" y1="71354" x2="93837" y2="52344"/>
                        <a14:foregroundMark x1="93837" y1="52344" x2="83837" y2="12674"/>
                        <a14:foregroundMark x1="83256" y1="8160" x2="83256" y2="8160"/>
                        <a14:foregroundMark x1="83023" y1="5469" x2="83023" y2="5469"/>
                        <a14:foregroundMark x1="82674" y1="4774" x2="82674" y2="4774"/>
                        <a14:foregroundMark x1="3488" y1="55035" x2="3488" y2="55035"/>
                        <a14:foregroundMark x1="4651" y1="43229" x2="4651" y2="43229"/>
                        <a14:foregroundMark x1="38372" y1="90799" x2="38372" y2="90799"/>
                        <a14:foregroundMark x1="80814" y1="90799" x2="80814" y2="90799"/>
                        <a14:foregroundMark x1="41047" y1="4253" x2="41047" y2="4253"/>
                        <a14:foregroundMark x1="39535" y1="4253" x2="39535" y2="4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966" y="5208792"/>
            <a:ext cx="847950" cy="113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D766AD38-3E6C-4372-8A38-C178B603E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892" y="2748126"/>
            <a:ext cx="795024" cy="65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829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69DE75-F24D-4057-AB64-B2D99B5A67D2}"/>
              </a:ext>
            </a:extLst>
          </p:cNvPr>
          <p:cNvCxnSpPr>
            <a:cxnSpLocks/>
            <a:stCxn id="6" idx="5"/>
            <a:endCxn id="54" idx="1"/>
          </p:cNvCxnSpPr>
          <p:nvPr/>
        </p:nvCxnSpPr>
        <p:spPr>
          <a:xfrm>
            <a:off x="8001061" y="4349581"/>
            <a:ext cx="423596" cy="47926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C928564-B21C-463F-BCEB-715F99565B3B}"/>
              </a:ext>
            </a:extLst>
          </p:cNvPr>
          <p:cNvCxnSpPr>
            <a:cxnSpLocks/>
            <a:stCxn id="6" idx="6"/>
            <a:endCxn id="41" idx="2"/>
          </p:cNvCxnSpPr>
          <p:nvPr/>
        </p:nvCxnSpPr>
        <p:spPr>
          <a:xfrm>
            <a:off x="8383814" y="3425534"/>
            <a:ext cx="585935" cy="346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F33062D-4140-4332-9442-FB6C2922ECC6}"/>
              </a:ext>
            </a:extLst>
          </p:cNvPr>
          <p:cNvCxnSpPr>
            <a:cxnSpLocks/>
            <a:stCxn id="6" idx="7"/>
            <a:endCxn id="52" idx="3"/>
          </p:cNvCxnSpPr>
          <p:nvPr/>
        </p:nvCxnSpPr>
        <p:spPr>
          <a:xfrm flipV="1">
            <a:off x="8001061" y="2033703"/>
            <a:ext cx="423596" cy="467784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11C94C6-C617-4839-90CA-002D52CA40D2}"/>
              </a:ext>
            </a:extLst>
          </p:cNvPr>
          <p:cNvSpPr/>
          <p:nvPr/>
        </p:nvSpPr>
        <p:spPr>
          <a:xfrm>
            <a:off x="5770214" y="2118734"/>
            <a:ext cx="2613600" cy="2613600"/>
          </a:xfrm>
          <a:prstGeom prst="ellipse">
            <a:avLst/>
          </a:prstGeom>
          <a:solidFill>
            <a:srgbClr val="FC721D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D4E43ED-D5B5-4990-A934-7DB63F156ACF}"/>
              </a:ext>
            </a:extLst>
          </p:cNvPr>
          <p:cNvSpPr/>
          <p:nvPr/>
        </p:nvSpPr>
        <p:spPr>
          <a:xfrm>
            <a:off x="8969749" y="3249000"/>
            <a:ext cx="360000" cy="360000"/>
          </a:xfrm>
          <a:prstGeom prst="ellipse">
            <a:avLst/>
          </a:prstGeom>
          <a:solidFill>
            <a:srgbClr val="FC72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233A6E7-C625-4CAB-BD20-DB6719630662}"/>
              </a:ext>
            </a:extLst>
          </p:cNvPr>
          <p:cNvSpPr/>
          <p:nvPr/>
        </p:nvSpPr>
        <p:spPr>
          <a:xfrm>
            <a:off x="8371936" y="1726424"/>
            <a:ext cx="360000" cy="360000"/>
          </a:xfrm>
          <a:prstGeom prst="ellipse">
            <a:avLst/>
          </a:prstGeom>
          <a:solidFill>
            <a:srgbClr val="FC72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0F6DE2C-FC03-46E0-B675-7E4F11BE448F}"/>
              </a:ext>
            </a:extLst>
          </p:cNvPr>
          <p:cNvSpPr/>
          <p:nvPr/>
        </p:nvSpPr>
        <p:spPr>
          <a:xfrm>
            <a:off x="8371936" y="4776121"/>
            <a:ext cx="360000" cy="360000"/>
          </a:xfrm>
          <a:prstGeom prst="ellipse">
            <a:avLst/>
          </a:prstGeom>
          <a:solidFill>
            <a:srgbClr val="FC72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D373132-32D5-4F23-B6F8-2A1F768A0817}"/>
              </a:ext>
            </a:extLst>
          </p:cNvPr>
          <p:cNvSpPr txBox="1"/>
          <p:nvPr/>
        </p:nvSpPr>
        <p:spPr>
          <a:xfrm>
            <a:off x="8860171" y="1530419"/>
            <a:ext cx="224734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>
                <a:latin typeface="Avenir Next LT Pro" panose="020B0504020202020204" pitchFamily="34" charset="0"/>
              </a:rPr>
              <a:t>Extension Subscription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CC74E8-6DE3-4357-B63C-B2CF8E167B34}"/>
              </a:ext>
            </a:extLst>
          </p:cNvPr>
          <p:cNvSpPr txBox="1"/>
          <p:nvPr/>
        </p:nvSpPr>
        <p:spPr>
          <a:xfrm>
            <a:off x="9344444" y="3075057"/>
            <a:ext cx="224734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>
                <a:latin typeface="Avenir Next LT Pro" panose="020B0504020202020204" pitchFamily="34" charset="0"/>
              </a:rPr>
              <a:t>Digital Marketing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BFE647-DC02-4B94-AE59-A95A45D705F1}"/>
              </a:ext>
            </a:extLst>
          </p:cNvPr>
          <p:cNvSpPr txBox="1"/>
          <p:nvPr/>
        </p:nvSpPr>
        <p:spPr>
          <a:xfrm>
            <a:off x="8860171" y="4599640"/>
            <a:ext cx="282891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>
                <a:latin typeface="Avenir Next LT Pro" panose="020B0504020202020204" pitchFamily="34" charset="0"/>
              </a:rPr>
              <a:t>Scale more video apps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703BF3E-E326-4E56-97B3-B3153D02CD55}"/>
              </a:ext>
            </a:extLst>
          </p:cNvPr>
          <p:cNvSpPr txBox="1"/>
          <p:nvPr/>
        </p:nvSpPr>
        <p:spPr>
          <a:xfrm>
            <a:off x="288190" y="1211407"/>
            <a:ext cx="50465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Avenir Next LT Pro" panose="020B0504020202020204" pitchFamily="34" charset="0"/>
              </a:rPr>
              <a:t>We expend the team’s focus and energies 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>
                <a:latin typeface="Avenir Next LT Pro" panose="020B0504020202020204" pitchFamily="34" charset="0"/>
              </a:rPr>
              <a:t>Coding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>
                <a:latin typeface="Avenir Next LT Pro" panose="020B0504020202020204" pitchFamily="34" charset="0"/>
              </a:rPr>
              <a:t>Business Strategy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>
                <a:latin typeface="Avenir Next LT Pro" panose="020B0504020202020204" pitchFamily="34" charset="0"/>
              </a:rPr>
              <a:t>Identifying use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>
                <a:latin typeface="Avenir Next LT Pro" panose="020B0504020202020204" pitchFamily="34" charset="0"/>
              </a:rPr>
              <a:t>Information providing general Action Plan</a:t>
            </a:r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F1F669C9-8A0F-4E72-8C1D-EA788EE037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46491" y="3276600"/>
            <a:ext cx="304800" cy="304800"/>
          </a:xfrm>
          <a:prstGeom prst="rect">
            <a:avLst/>
          </a:prstGeom>
          <a:solidFill>
            <a:srgbClr val="FC721D"/>
          </a:solidFill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5E3CFB1-B86B-4855-BEAB-ADAFE0A72764}"/>
              </a:ext>
            </a:extLst>
          </p:cNvPr>
          <p:cNvCxnSpPr>
            <a:cxnSpLocks/>
            <a:stCxn id="6" idx="4"/>
            <a:endCxn id="33" idx="0"/>
          </p:cNvCxnSpPr>
          <p:nvPr/>
        </p:nvCxnSpPr>
        <p:spPr>
          <a:xfrm flipH="1">
            <a:off x="7076250" y="4732334"/>
            <a:ext cx="764" cy="98458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5D635C-BF42-4581-AE53-AC08C85EF84F}"/>
              </a:ext>
            </a:extLst>
          </p:cNvPr>
          <p:cNvSpPr/>
          <p:nvPr/>
        </p:nvSpPr>
        <p:spPr>
          <a:xfrm>
            <a:off x="6896250" y="5716922"/>
            <a:ext cx="360000" cy="360000"/>
          </a:xfrm>
          <a:prstGeom prst="ellipse">
            <a:avLst/>
          </a:prstGeom>
          <a:solidFill>
            <a:srgbClr val="FC72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9EBB82-905E-4422-971F-CD6723DF2E9B}"/>
              </a:ext>
            </a:extLst>
          </p:cNvPr>
          <p:cNvSpPr txBox="1"/>
          <p:nvPr/>
        </p:nvSpPr>
        <p:spPr>
          <a:xfrm>
            <a:off x="7274546" y="5424550"/>
            <a:ext cx="507558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92D050"/>
                </a:solidFill>
              </a:defRPr>
            </a:lvl1pPr>
          </a:lstStyle>
          <a:p>
            <a:r>
              <a:rPr lang="en-US">
                <a:solidFill>
                  <a:schemeClr val="tx1"/>
                </a:solidFill>
                <a:latin typeface="Avenir Next LT Pro" panose="020B0504020202020204" pitchFamily="34" charset="0"/>
              </a:rPr>
              <a:t>(Anonymous) Data </a:t>
            </a:r>
            <a:r>
              <a:rPr lang="en-US" err="1">
                <a:solidFill>
                  <a:schemeClr val="tx1"/>
                </a:solidFill>
                <a:latin typeface="Avenir Next LT Pro" panose="020B0504020202020204" pitchFamily="34" charset="0"/>
              </a:rPr>
              <a:t>Monetisation</a:t>
            </a:r>
            <a:r>
              <a:rPr lang="en-US">
                <a:solidFill>
                  <a:schemeClr val="tx1"/>
                </a:solidFill>
                <a:latin typeface="Avenir Next LT Pro" panose="020B0504020202020204" pitchFamily="34" charset="0"/>
              </a:rPr>
              <a:t>: Analytics comparing different companies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260C65-39B5-4A37-95C2-5E94F6FACBE8}"/>
              </a:ext>
            </a:extLst>
          </p:cNvPr>
          <p:cNvSpPr/>
          <p:nvPr/>
        </p:nvSpPr>
        <p:spPr>
          <a:xfrm>
            <a:off x="0" y="0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952C65-6AB6-4573-8457-EA813ECFA181}"/>
              </a:ext>
            </a:extLst>
          </p:cNvPr>
          <p:cNvSpPr txBox="1"/>
          <p:nvPr/>
        </p:nvSpPr>
        <p:spPr>
          <a:xfrm flipH="1">
            <a:off x="2735852" y="110312"/>
            <a:ext cx="672029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BUSINESS STRATEGY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039CDC5-75D9-42A6-AF2D-5A8E74173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495681"/>
              </p:ext>
            </p:extLst>
          </p:nvPr>
        </p:nvGraphicFramePr>
        <p:xfrm>
          <a:off x="298375" y="4554981"/>
          <a:ext cx="4764944" cy="213360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601470">
                  <a:extLst>
                    <a:ext uri="{9D8B030D-6E8A-4147-A177-3AD203B41FA5}">
                      <a16:colId xmlns:a16="http://schemas.microsoft.com/office/drawing/2014/main" val="583325041"/>
                    </a:ext>
                  </a:extLst>
                </a:gridCol>
                <a:gridCol w="3163474">
                  <a:extLst>
                    <a:ext uri="{9D8B030D-6E8A-4147-A177-3AD203B41FA5}">
                      <a16:colId xmlns:a16="http://schemas.microsoft.com/office/drawing/2014/main" val="41608697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Business Model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28481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B2B Developed and Advanced developing countries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Subscription, Paid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9534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B2B developing countries and those under economic or humanitarian crisis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Free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6615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B2C 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Free, limited users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0775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035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60CAD9-6ABC-4A41-9E3B-5A8848A8C4FC}"/>
              </a:ext>
            </a:extLst>
          </p:cNvPr>
          <p:cNvSpPr/>
          <p:nvPr/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83697-009E-4436-A067-621CFF80B118}"/>
              </a:ext>
            </a:extLst>
          </p:cNvPr>
          <p:cNvSpPr txBox="1"/>
          <p:nvPr/>
        </p:nvSpPr>
        <p:spPr>
          <a:xfrm>
            <a:off x="568881" y="1977535"/>
            <a:ext cx="495823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venir Next LT Pro" panose="020B0504020202020204" pitchFamily="34" charset="0"/>
              </a:rPr>
              <a:t>(Daily number of users)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7A825D-FED9-4C67-A109-AD7BAD3FD864}"/>
              </a:ext>
            </a:extLst>
          </p:cNvPr>
          <p:cNvSpPr/>
          <p:nvPr/>
        </p:nvSpPr>
        <p:spPr>
          <a:xfrm>
            <a:off x="6105818" y="0"/>
            <a:ext cx="2294050" cy="5651078"/>
          </a:xfrm>
          <a:prstGeom prst="rect">
            <a:avLst/>
          </a:prstGeom>
          <a:solidFill>
            <a:srgbClr val="FE914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3545D9-3245-41A4-BA31-A52BC115DE33}"/>
              </a:ext>
            </a:extLst>
          </p:cNvPr>
          <p:cNvSpPr/>
          <p:nvPr/>
        </p:nvSpPr>
        <p:spPr>
          <a:xfrm>
            <a:off x="8409687" y="11850"/>
            <a:ext cx="3782314" cy="248864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9D1732-F122-4B79-A024-A1C940FAC360}"/>
              </a:ext>
            </a:extLst>
          </p:cNvPr>
          <p:cNvSpPr/>
          <p:nvPr/>
        </p:nvSpPr>
        <p:spPr>
          <a:xfrm>
            <a:off x="8409686" y="2514151"/>
            <a:ext cx="3782314" cy="17799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0CCA18-3569-4BE4-9AB8-31DF32B92651}"/>
              </a:ext>
            </a:extLst>
          </p:cNvPr>
          <p:cNvSpPr/>
          <p:nvPr/>
        </p:nvSpPr>
        <p:spPr>
          <a:xfrm>
            <a:off x="8409686" y="4294120"/>
            <a:ext cx="3782314" cy="13569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C23C5E-9379-49EF-BD62-118899F6C52B}"/>
              </a:ext>
            </a:extLst>
          </p:cNvPr>
          <p:cNvSpPr txBox="1"/>
          <p:nvPr/>
        </p:nvSpPr>
        <p:spPr>
          <a:xfrm>
            <a:off x="6297036" y="1825265"/>
            <a:ext cx="1911615" cy="20005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Garamond" panose="02020404030301010803" pitchFamily="18" charset="0"/>
              </a:rPr>
              <a:t>P.A.M</a:t>
            </a:r>
          </a:p>
          <a:p>
            <a:pPr algn="ctr"/>
            <a:endParaRPr lang="en-US" sz="4400" b="1">
              <a:solidFill>
                <a:srgbClr val="00B0F0"/>
              </a:solidFill>
              <a:latin typeface="Garamond" panose="02020404030301010803" pitchFamily="18" charset="0"/>
            </a:endParaRPr>
          </a:p>
          <a:p>
            <a:pPr algn="ctr"/>
            <a:r>
              <a:rPr lang="en-US" sz="4400" b="1">
                <a:solidFill>
                  <a:schemeClr val="bg1"/>
                </a:solidFill>
                <a:latin typeface="Garamond" panose="02020404030301010803" pitchFamily="18" charset="0"/>
              </a:rPr>
              <a:t>570 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C55C1C-70FF-4EFD-B048-667A3EAF03F6}"/>
              </a:ext>
            </a:extLst>
          </p:cNvPr>
          <p:cNvSpPr txBox="1"/>
          <p:nvPr/>
        </p:nvSpPr>
        <p:spPr>
          <a:xfrm>
            <a:off x="8540976" y="996823"/>
            <a:ext cx="177521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Garamond" panose="02020404030301010803" pitchFamily="18" charset="0"/>
              </a:rPr>
              <a:t>T.A.M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8E0550-1F91-4C33-B37B-11390127C771}"/>
              </a:ext>
            </a:extLst>
          </p:cNvPr>
          <p:cNvSpPr txBox="1"/>
          <p:nvPr/>
        </p:nvSpPr>
        <p:spPr>
          <a:xfrm>
            <a:off x="8702360" y="3235802"/>
            <a:ext cx="161383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Garamond" panose="02020404030301010803" pitchFamily="18" charset="0"/>
              </a:rPr>
              <a:t>S.A.M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2D034B-C422-4C90-8941-12DFA6085847}"/>
              </a:ext>
            </a:extLst>
          </p:cNvPr>
          <p:cNvSpPr txBox="1"/>
          <p:nvPr/>
        </p:nvSpPr>
        <p:spPr>
          <a:xfrm>
            <a:off x="8869745" y="4735200"/>
            <a:ext cx="144645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Garamond" panose="02020404030301010803" pitchFamily="18" charset="0"/>
              </a:rPr>
              <a:t>S.O.M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5F03B3-05CD-42C7-B2E2-CBF6B1767916}"/>
              </a:ext>
            </a:extLst>
          </p:cNvPr>
          <p:cNvSpPr txBox="1"/>
          <p:nvPr/>
        </p:nvSpPr>
        <p:spPr>
          <a:xfrm>
            <a:off x="10413738" y="996823"/>
            <a:ext cx="146712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Garamond" panose="02020404030301010803" pitchFamily="18" charset="0"/>
              </a:rPr>
              <a:t>100 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9BEF1-05AD-4C9E-84AD-0A77F96ED205}"/>
              </a:ext>
            </a:extLst>
          </p:cNvPr>
          <p:cNvSpPr txBox="1"/>
          <p:nvPr/>
        </p:nvSpPr>
        <p:spPr>
          <a:xfrm>
            <a:off x="10413738" y="3235802"/>
            <a:ext cx="146712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Garamond" panose="02020404030301010803" pitchFamily="18" charset="0"/>
              </a:rPr>
              <a:t>10 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6CBAE6-D0A8-4E86-9A42-0675313FE108}"/>
              </a:ext>
            </a:extLst>
          </p:cNvPr>
          <p:cNvSpPr txBox="1"/>
          <p:nvPr/>
        </p:nvSpPr>
        <p:spPr>
          <a:xfrm>
            <a:off x="10413738" y="4704423"/>
            <a:ext cx="11954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Garamond" panose="02020404030301010803" pitchFamily="18" charset="0"/>
              </a:rPr>
              <a:t>1 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F2A619-34B3-4618-9CAE-DB54033F83E3}"/>
              </a:ext>
            </a:extLst>
          </p:cNvPr>
          <p:cNvSpPr/>
          <p:nvPr/>
        </p:nvSpPr>
        <p:spPr>
          <a:xfrm>
            <a:off x="6105818" y="5668725"/>
            <a:ext cx="6101534" cy="11774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190E68-6BD5-40C4-972D-21748D0DAD50}"/>
              </a:ext>
            </a:extLst>
          </p:cNvPr>
          <p:cNvSpPr txBox="1"/>
          <p:nvPr/>
        </p:nvSpPr>
        <p:spPr>
          <a:xfrm>
            <a:off x="6096000" y="5934270"/>
            <a:ext cx="370114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>
                <a:latin typeface="Garamond" panose="02020404030301010803" pitchFamily="18" charset="0"/>
              </a:rPr>
              <a:t>Market Penetration 1</a:t>
            </a:r>
            <a:r>
              <a:rPr lang="en-US" b="1" baseline="30000">
                <a:latin typeface="Garamond" panose="02020404030301010803" pitchFamily="18" charset="0"/>
              </a:rPr>
              <a:t>st</a:t>
            </a:r>
            <a:r>
              <a:rPr lang="en-US" b="1">
                <a:latin typeface="Garamond" panose="02020404030301010803" pitchFamily="18" charset="0"/>
              </a:rPr>
              <a:t> year </a:t>
            </a:r>
            <a:r>
              <a:rPr lang="en-US">
                <a:latin typeface="Garamond" panose="02020404030301010803" pitchFamily="18" charset="0"/>
              </a:rPr>
              <a:t>@ 1% of S.O.M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5C20AA-18FE-4701-BE04-C580E8F774A1}"/>
              </a:ext>
            </a:extLst>
          </p:cNvPr>
          <p:cNvSpPr txBox="1"/>
          <p:nvPr/>
        </p:nvSpPr>
        <p:spPr>
          <a:xfrm>
            <a:off x="9953082" y="5824743"/>
            <a:ext cx="192777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>
                <a:latin typeface="Garamond" panose="02020404030301010803" pitchFamily="18" charset="0"/>
              </a:rPr>
              <a:t>10 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1FB8B-03AF-43FE-80CD-B3186AD23668}"/>
              </a:ext>
            </a:extLst>
          </p:cNvPr>
          <p:cNvSpPr txBox="1"/>
          <p:nvPr/>
        </p:nvSpPr>
        <p:spPr>
          <a:xfrm>
            <a:off x="-9820" y="5473005"/>
            <a:ext cx="6096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P.A.M.: Potentially Addressable Market: Top 5 Video Apps</a:t>
            </a:r>
          </a:p>
          <a:p>
            <a:r>
              <a:rPr lang="en-US" sz="1100">
                <a:solidFill>
                  <a:schemeClr val="bg1"/>
                </a:solidFill>
              </a:rPr>
              <a:t>T.A.M.: Total Addressable Market: Google Meet</a:t>
            </a:r>
          </a:p>
          <a:p>
            <a:r>
              <a:rPr lang="en-US" sz="1100">
                <a:solidFill>
                  <a:schemeClr val="bg1"/>
                </a:solidFill>
              </a:rPr>
              <a:t>S.A.M.: Serviceable Addressable Market</a:t>
            </a:r>
          </a:p>
          <a:p>
            <a:r>
              <a:rPr lang="en-US" sz="1100">
                <a:solidFill>
                  <a:schemeClr val="bg1"/>
                </a:solidFill>
              </a:rPr>
              <a:t>S.O.M.: Serviceable Obtainable Market</a:t>
            </a:r>
          </a:p>
          <a:p>
            <a:endParaRPr lang="en-US" sz="1100">
              <a:solidFill>
                <a:schemeClr val="bg1"/>
              </a:solidFill>
            </a:endParaRPr>
          </a:p>
          <a:p>
            <a:pPr algn="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6F1267-AD93-4323-8E28-8F424647480A}"/>
              </a:ext>
            </a:extLst>
          </p:cNvPr>
          <p:cNvSpPr txBox="1"/>
          <p:nvPr/>
        </p:nvSpPr>
        <p:spPr>
          <a:xfrm flipH="1">
            <a:off x="756864" y="1289210"/>
            <a:ext cx="51577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MARKET SIZE – B2C</a:t>
            </a:r>
          </a:p>
          <a:p>
            <a:endParaRPr lang="en-US" sz="4000">
              <a:solidFill>
                <a:schemeClr val="bg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chemeClr val="bg1"/>
                </a:solidFill>
                <a:effectLst/>
                <a:latin typeface="avenir"/>
              </a:rPr>
              <a:t>Zoom </a:t>
            </a:r>
            <a:r>
              <a:rPr lang="en-US" sz="2400" b="1" i="0">
                <a:solidFill>
                  <a:schemeClr val="bg1"/>
                </a:solidFill>
                <a:effectLst/>
                <a:latin typeface="avenir"/>
              </a:rPr>
              <a:t>300 million</a:t>
            </a:r>
            <a:r>
              <a:rPr lang="en-US" sz="2400" b="0" i="0">
                <a:solidFill>
                  <a:schemeClr val="bg1"/>
                </a:solidFill>
                <a:effectLst/>
                <a:latin typeface="avenir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chemeClr val="bg1"/>
                </a:solidFill>
                <a:effectLst/>
                <a:latin typeface="avenir"/>
              </a:rPr>
              <a:t>Google Meet </a:t>
            </a:r>
            <a:r>
              <a:rPr lang="en-US" sz="2400" b="1" i="0">
                <a:solidFill>
                  <a:schemeClr val="bg1"/>
                </a:solidFill>
                <a:effectLst/>
                <a:latin typeface="avenir"/>
              </a:rPr>
              <a:t>100 million</a:t>
            </a:r>
            <a:r>
              <a:rPr lang="en-US" sz="2400" b="0" i="0">
                <a:solidFill>
                  <a:schemeClr val="bg1"/>
                </a:solidFill>
                <a:effectLst/>
                <a:latin typeface="avenir"/>
              </a:rPr>
              <a:t> 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chemeClr val="bg1"/>
                </a:solidFill>
                <a:effectLst/>
                <a:latin typeface="avenir"/>
              </a:rPr>
              <a:t>Microsoft Teams </a:t>
            </a:r>
            <a:r>
              <a:rPr lang="en-US" sz="2400" i="0">
                <a:solidFill>
                  <a:schemeClr val="bg1"/>
                </a:solidFill>
                <a:effectLst/>
                <a:latin typeface="avenir"/>
              </a:rPr>
              <a:t>50</a:t>
            </a:r>
            <a:r>
              <a:rPr lang="en-US" sz="2400" b="0" i="0">
                <a:solidFill>
                  <a:schemeClr val="bg1"/>
                </a:solidFill>
                <a:effectLst/>
                <a:latin typeface="avenir"/>
              </a:rPr>
              <a:t> </a:t>
            </a:r>
            <a:r>
              <a:rPr lang="en-US" sz="2400" b="1" i="0">
                <a:solidFill>
                  <a:schemeClr val="bg1"/>
                </a:solidFill>
                <a:effectLst/>
                <a:latin typeface="avenir"/>
              </a:rPr>
              <a:t>million</a:t>
            </a:r>
            <a:r>
              <a:rPr lang="en-US" sz="2400" b="0" i="0">
                <a:solidFill>
                  <a:schemeClr val="bg1"/>
                </a:solidFill>
                <a:effectLst/>
                <a:latin typeface="avenir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chemeClr val="bg1"/>
                </a:solidFill>
                <a:effectLst/>
                <a:latin typeface="avenir"/>
              </a:rPr>
              <a:t>Cisco WebEx 60</a:t>
            </a:r>
            <a:r>
              <a:rPr lang="en-US" sz="2400" b="1" i="0">
                <a:solidFill>
                  <a:schemeClr val="bg1"/>
                </a:solidFill>
                <a:effectLst/>
                <a:latin typeface="avenir"/>
              </a:rPr>
              <a:t> million</a:t>
            </a:r>
            <a:r>
              <a:rPr lang="en-US" sz="2400" b="0" i="0">
                <a:solidFill>
                  <a:schemeClr val="bg1"/>
                </a:solidFill>
                <a:effectLst/>
                <a:latin typeface="avenir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avenir"/>
              </a:rPr>
              <a:t>Skype 4</a:t>
            </a:r>
            <a:r>
              <a:rPr lang="en-US" sz="2400">
                <a:solidFill>
                  <a:schemeClr val="bg1"/>
                </a:solidFill>
                <a:latin typeface="avenir"/>
              </a:rPr>
              <a:t>0 million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40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FCFBD79-E5D6-4FE8-94AB-8796DC01CBCF}"/>
              </a:ext>
            </a:extLst>
          </p:cNvPr>
          <p:cNvSpPr/>
          <p:nvPr/>
        </p:nvSpPr>
        <p:spPr>
          <a:xfrm>
            <a:off x="0" y="0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6A5C3-72AB-43C8-A39D-30D731007963}"/>
              </a:ext>
            </a:extLst>
          </p:cNvPr>
          <p:cNvSpPr txBox="1"/>
          <p:nvPr/>
        </p:nvSpPr>
        <p:spPr>
          <a:xfrm flipH="1">
            <a:off x="1379348" y="110312"/>
            <a:ext cx="9980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VIDEO CALL (COMPLEMENT TO OUR GROWTH)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B522DFA-CE32-43AD-940E-28F9554E562C}"/>
              </a:ext>
            </a:extLst>
          </p:cNvPr>
          <p:cNvSpPr/>
          <p:nvPr/>
        </p:nvSpPr>
        <p:spPr>
          <a:xfrm>
            <a:off x="116113" y="1218482"/>
            <a:ext cx="7460344" cy="49136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 panose="020B0504020202020204" pitchFamily="34" charset="0"/>
              </a:rPr>
              <a:t>43% of remote and in-house teams use a video conferencing solution.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 panose="020B0504020202020204" pitchFamily="34" charset="0"/>
              </a:rPr>
              <a:t>78% of corporate companies use video calling software.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 panose="020B0504020202020204" pitchFamily="34" charset="0"/>
              </a:rPr>
              <a:t>83% of businesses with over 250 employees are likely to purchase video calling tools.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 panose="020B0504020202020204" pitchFamily="34" charset="0"/>
              </a:rPr>
              <a:t>27% of small businesses are likely to buy video calling tools.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 panose="020B0504020202020204" pitchFamily="34" charset="0"/>
              </a:rPr>
              <a:t>86% of companies conduct employee interviews over video calls.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Avenir Next LT Pro" panose="020B0504020202020204" pitchFamily="34" charset="0"/>
              </a:rPr>
              <a:t>73% of education professionals say video conferencing will decrease student dropouts</a:t>
            </a:r>
            <a:endParaRPr lang="en-US" sz="1600" b="1" i="0">
              <a:effectLst/>
              <a:latin typeface="Avenir Next LT Pro" panose="020B0504020202020204" pitchFamily="34" charset="0"/>
            </a:endParaRPr>
          </a:p>
        </p:txBody>
      </p:sp>
      <p:pic>
        <p:nvPicPr>
          <p:cNvPr id="3074" name="Picture 2" descr="31,890 Video Call Illustrations &amp; Clip Art - iStock">
            <a:extLst>
              <a:ext uri="{FF2B5EF4-FFF2-40B4-BE49-F238E27FC236}">
                <a16:creationId xmlns:a16="http://schemas.microsoft.com/office/drawing/2014/main" id="{4B21ACB8-7B2A-49D1-BF12-42CE8C4D3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495" y="2273527"/>
            <a:ext cx="3896783" cy="292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602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AB2EEB8-A72D-4952-A42C-0E05EE5C19CB}"/>
              </a:ext>
            </a:extLst>
          </p:cNvPr>
          <p:cNvSpPr/>
          <p:nvPr/>
        </p:nvSpPr>
        <p:spPr>
          <a:xfrm>
            <a:off x="3318285" y="1887794"/>
            <a:ext cx="1626655" cy="3849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002060"/>
                </a:solidFill>
              </a:rPr>
              <a:t>Q3 2022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A269DB-A4F2-46B2-BF68-14AEC0C38758}"/>
              </a:ext>
            </a:extLst>
          </p:cNvPr>
          <p:cNvSpPr/>
          <p:nvPr/>
        </p:nvSpPr>
        <p:spPr>
          <a:xfrm>
            <a:off x="6409025" y="1887794"/>
            <a:ext cx="1626655" cy="38493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002060"/>
                </a:solidFill>
              </a:rPr>
              <a:t>Q4 2022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BA77F4-E5B9-4D21-A0ED-01E1CB31E7C1}"/>
              </a:ext>
            </a:extLst>
          </p:cNvPr>
          <p:cNvSpPr/>
          <p:nvPr/>
        </p:nvSpPr>
        <p:spPr>
          <a:xfrm>
            <a:off x="9499765" y="1887794"/>
            <a:ext cx="1626655" cy="3849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002060"/>
                </a:solidFill>
              </a:rPr>
              <a:t>Q1 2023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868CFD-2E50-463F-8A2B-A640599ECDD7}"/>
              </a:ext>
            </a:extLst>
          </p:cNvPr>
          <p:cNvSpPr/>
          <p:nvPr/>
        </p:nvSpPr>
        <p:spPr>
          <a:xfrm>
            <a:off x="0" y="0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D54A0-67E4-49C4-A42C-3F8CB015502A}"/>
              </a:ext>
            </a:extLst>
          </p:cNvPr>
          <p:cNvSpPr txBox="1"/>
          <p:nvPr/>
        </p:nvSpPr>
        <p:spPr>
          <a:xfrm flipH="1">
            <a:off x="2735852" y="110312"/>
            <a:ext cx="672029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PRODUCT ROADMAP</a:t>
            </a:r>
          </a:p>
        </p:txBody>
      </p:sp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EA8E277C-6A2D-4A8B-9797-A21BFFFB2689}"/>
              </a:ext>
            </a:extLst>
          </p:cNvPr>
          <p:cNvSpPr/>
          <p:nvPr/>
        </p:nvSpPr>
        <p:spPr>
          <a:xfrm>
            <a:off x="3318285" y="2272732"/>
            <a:ext cx="2523185" cy="3162456"/>
          </a:xfrm>
          <a:prstGeom prst="round1Rect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Google Chrome Extension for Zoom</a:t>
            </a:r>
          </a:p>
        </p:txBody>
      </p:sp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C5A95435-A227-49B5-9703-195F069D1777}"/>
              </a:ext>
            </a:extLst>
          </p:cNvPr>
          <p:cNvSpPr/>
          <p:nvPr/>
        </p:nvSpPr>
        <p:spPr>
          <a:xfrm>
            <a:off x="6412210" y="2272732"/>
            <a:ext cx="2520000" cy="3162456"/>
          </a:xfrm>
          <a:prstGeom prst="round1Rect">
            <a:avLst/>
          </a:prstGeom>
          <a:solidFill>
            <a:schemeClr val="accent3">
              <a:lumMod val="50000"/>
            </a:schemeClr>
          </a:solidFill>
          <a:ln w="28575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Google Chrome extension for Microsoft Teams</a:t>
            </a:r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D1E3AFF7-9A49-4BD0-9D54-3FCB58444F5B}"/>
              </a:ext>
            </a:extLst>
          </p:cNvPr>
          <p:cNvSpPr/>
          <p:nvPr/>
        </p:nvSpPr>
        <p:spPr>
          <a:xfrm>
            <a:off x="9502950" y="2272732"/>
            <a:ext cx="2523185" cy="3162456"/>
          </a:xfrm>
          <a:prstGeom prst="round1Rect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Microsoft Teams 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073D22-9C4B-4287-B04F-2812F9DA0CA9}"/>
              </a:ext>
            </a:extLst>
          </p:cNvPr>
          <p:cNvSpPr/>
          <p:nvPr/>
        </p:nvSpPr>
        <p:spPr>
          <a:xfrm>
            <a:off x="227545" y="1887794"/>
            <a:ext cx="1626655" cy="3849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002060"/>
                </a:solidFill>
              </a:rPr>
              <a:t>Q2 2022</a:t>
            </a:r>
          </a:p>
        </p:txBody>
      </p:sp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60770757-3F46-4D26-8CFD-7779754291BE}"/>
              </a:ext>
            </a:extLst>
          </p:cNvPr>
          <p:cNvSpPr/>
          <p:nvPr/>
        </p:nvSpPr>
        <p:spPr>
          <a:xfrm>
            <a:off x="227545" y="2272732"/>
            <a:ext cx="2520000" cy="3162456"/>
          </a:xfrm>
          <a:prstGeom prst="round1Rect">
            <a:avLst/>
          </a:prstGeom>
          <a:solidFill>
            <a:srgbClr val="FC721D"/>
          </a:solidFill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Google Chrome Extension for Google Meet</a:t>
            </a:r>
          </a:p>
        </p:txBody>
      </p:sp>
    </p:spTree>
    <p:extLst>
      <p:ext uri="{BB962C8B-B14F-4D97-AF65-F5344CB8AC3E}">
        <p14:creationId xmlns:p14="http://schemas.microsoft.com/office/powerpoint/2010/main" val="996076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FCFBD79-E5D6-4FE8-94AB-8796DC01CBCF}"/>
              </a:ext>
            </a:extLst>
          </p:cNvPr>
          <p:cNvSpPr/>
          <p:nvPr/>
        </p:nvSpPr>
        <p:spPr>
          <a:xfrm>
            <a:off x="0" y="-23446"/>
            <a:ext cx="12192000" cy="805399"/>
          </a:xfrm>
          <a:prstGeom prst="rect">
            <a:avLst/>
          </a:prstGeom>
          <a:solidFill>
            <a:srgbClr val="FC721D"/>
          </a:solidFill>
          <a:ln>
            <a:solidFill>
              <a:srgbClr val="FC7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6A5C3-72AB-43C8-A39D-30D731007963}"/>
              </a:ext>
            </a:extLst>
          </p:cNvPr>
          <p:cNvSpPr txBox="1"/>
          <p:nvPr/>
        </p:nvSpPr>
        <p:spPr>
          <a:xfrm flipH="1">
            <a:off x="2685807" y="86865"/>
            <a:ext cx="7496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CALCULATIONS &amp; ASSUMPTIONS</a:t>
            </a:r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CD6A5F94-FEB4-4D46-B30D-5F4C6F1A2BC2}"/>
              </a:ext>
            </a:extLst>
          </p:cNvPr>
          <p:cNvSpPr/>
          <p:nvPr/>
        </p:nvSpPr>
        <p:spPr>
          <a:xfrm>
            <a:off x="181050" y="1467333"/>
            <a:ext cx="3620929" cy="4585268"/>
          </a:xfrm>
          <a:prstGeom prst="round1Rect">
            <a:avLst/>
          </a:prstGeom>
          <a:solidFill>
            <a:srgbClr val="FC721D"/>
          </a:solidFill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bg1"/>
                </a:solidFill>
              </a:rPr>
              <a:t>Social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China GDP in 2030: $31T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India GDP in 2030:  $12T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World GDP: $109T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Developing Countries GDP share in 2030: 60%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China and India GDP share: 40%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Other developing countries: 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World GPD now: $80T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Mental Health affected now: $1T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Mental Health affected in 2030:  $1.4T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Impact due to MH from 2026 to 2030 (avg: 1.3T):  $6.5T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Mental health issues solved by our application with 10% market penetration in India and China and 50% market penetration in other developing countries (considering that it is free): 0.056T + 0.14T =0.196T or $196B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Impact over 5 years:  $1T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36658E6E-C4E4-4667-B944-FA01A79FD3A8}"/>
              </a:ext>
            </a:extLst>
          </p:cNvPr>
          <p:cNvSpPr/>
          <p:nvPr/>
        </p:nvSpPr>
        <p:spPr>
          <a:xfrm>
            <a:off x="4071006" y="1467333"/>
            <a:ext cx="3620929" cy="4585268"/>
          </a:xfrm>
          <a:prstGeom prst="round1Rect">
            <a:avLst/>
          </a:prstGeom>
          <a:solidFill>
            <a:srgbClr val="FC721D"/>
          </a:solidFill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bg1"/>
                </a:solidFill>
              </a:rPr>
              <a:t>Financials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Employees based out of India and China including programmers, sales executives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Targeting only 50% of Private Schools in China by 2026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We will maintain 10% market share in India &amp; China and 50% market share in other developing countries  from 2026 onwards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E85268-D47B-4C54-AAE7-DD7B4EB0B99D}"/>
              </a:ext>
            </a:extLst>
          </p:cNvPr>
          <p:cNvSpPr/>
          <p:nvPr/>
        </p:nvSpPr>
        <p:spPr>
          <a:xfrm>
            <a:off x="7960962" y="1467333"/>
            <a:ext cx="3620929" cy="4585268"/>
          </a:xfrm>
          <a:prstGeom prst="round1Rect">
            <a:avLst/>
          </a:prstGeom>
          <a:solidFill>
            <a:srgbClr val="FC721D"/>
          </a:solidFill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bg1"/>
                </a:solidFill>
              </a:rPr>
              <a:t>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8 billion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6 Billion in developing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2.5 Billion people in India and China having 200 million with mental health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We address 10% of this 200 Million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10% in developing countries suffering from Mental Health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600 million people in the developing world suffering from Mental Health Issue – we address 50% of this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Impact – 300 million people in the developing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854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E36C32C3-CDB1-4477-908E-FC2F40D6BB80}"/>
              </a:ext>
            </a:extLst>
          </p:cNvPr>
          <p:cNvSpPr/>
          <p:nvPr/>
        </p:nvSpPr>
        <p:spPr>
          <a:xfrm>
            <a:off x="0" y="0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14A14BE3-531D-4722-BB64-DDBB96114126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Avenir Next LT Pro"/>
              </a:rPr>
              <a:t>THE TEAM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6" name="Immagine 6" descr="Immagine che contiene persona, abbigliamento, donna&#10;&#10;Descrizione generata automaticamente">
            <a:extLst>
              <a:ext uri="{FF2B5EF4-FFF2-40B4-BE49-F238E27FC236}">
                <a16:creationId xmlns:a16="http://schemas.microsoft.com/office/drawing/2014/main" id="{713F40CB-FCA4-4128-BC2E-B5B73C820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46" y="1471954"/>
            <a:ext cx="2409092" cy="2530767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364865B2-514A-401B-BFB8-49BE03EE5CE9}"/>
              </a:ext>
            </a:extLst>
          </p:cNvPr>
          <p:cNvSpPr/>
          <p:nvPr/>
        </p:nvSpPr>
        <p:spPr>
          <a:xfrm>
            <a:off x="3704298" y="4040119"/>
            <a:ext cx="1759014" cy="1107996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600" b="1">
                <a:latin typeface="Avenir Next LT Pro"/>
              </a:rPr>
              <a:t>Amal Masri</a:t>
            </a:r>
          </a:p>
          <a:p>
            <a:pPr algn="ctr"/>
            <a:r>
              <a:rPr lang="en-US" sz="1600" i="1">
                <a:latin typeface="Avenir Next LT Pro"/>
              </a:rPr>
              <a:t>Premed Biology</a:t>
            </a:r>
          </a:p>
          <a:p>
            <a:pPr algn="ctr"/>
            <a:endParaRPr lang="en-US"/>
          </a:p>
          <a:p>
            <a:pPr algn="ctr"/>
            <a:r>
              <a:rPr lang="en-US" sz="1600" i="1" u="sng">
                <a:latin typeface="Avenir Next LT Pro"/>
              </a:rPr>
              <a:t>Lebanon</a:t>
            </a:r>
            <a:endParaRPr lang="en-US" u="sn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3173FF-6196-4848-B03E-9B05B6F96515}"/>
              </a:ext>
            </a:extLst>
          </p:cNvPr>
          <p:cNvSpPr/>
          <p:nvPr/>
        </p:nvSpPr>
        <p:spPr>
          <a:xfrm>
            <a:off x="6037190" y="3964653"/>
            <a:ext cx="2403782" cy="1077218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600" b="1">
                <a:latin typeface="Avenir Next LT Pro"/>
              </a:rPr>
              <a:t>Shashwat </a:t>
            </a:r>
            <a:r>
              <a:rPr lang="en-US" sz="1600" b="1" err="1">
                <a:latin typeface="Avenir Next LT Pro"/>
              </a:rPr>
              <a:t>Drolia</a:t>
            </a:r>
            <a:endParaRPr lang="it-IT" err="1"/>
          </a:p>
          <a:p>
            <a:pPr algn="ctr"/>
            <a:r>
              <a:rPr lang="en-US" sz="1600" i="1">
                <a:latin typeface="Avenir Next LT Pro"/>
              </a:rPr>
              <a:t>Artificial Intelligence</a:t>
            </a:r>
            <a:endParaRPr lang="en-US"/>
          </a:p>
          <a:p>
            <a:pPr algn="ctr"/>
            <a:endParaRPr lang="en-US" sz="1600" i="1">
              <a:latin typeface="Avenir Next LT Pro"/>
            </a:endParaRPr>
          </a:p>
          <a:p>
            <a:pPr algn="ctr"/>
            <a:r>
              <a:rPr lang="en-US" sz="1600" i="1" u="sng">
                <a:latin typeface="Avenir Next LT Pro"/>
              </a:rPr>
              <a:t>India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FB3C85F-5741-497B-97A6-F59CE5B8936C}"/>
              </a:ext>
            </a:extLst>
          </p:cNvPr>
          <p:cNvSpPr/>
          <p:nvPr/>
        </p:nvSpPr>
        <p:spPr>
          <a:xfrm>
            <a:off x="597681" y="3964635"/>
            <a:ext cx="2321720" cy="1323439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600" b="1">
                <a:latin typeface="Avenir Next LT Pro"/>
              </a:rPr>
              <a:t>Yaser Ahmad </a:t>
            </a:r>
            <a:r>
              <a:rPr lang="en-US" sz="1600" b="1" err="1">
                <a:latin typeface="Avenir Next LT Pro"/>
              </a:rPr>
              <a:t>Palikonda</a:t>
            </a:r>
            <a:r>
              <a:rPr lang="en-US" sz="1600" b="1">
                <a:latin typeface="Avenir Next LT Pro"/>
              </a:rPr>
              <a:t> Latheef</a:t>
            </a:r>
          </a:p>
          <a:p>
            <a:pPr algn="ctr"/>
            <a:r>
              <a:rPr lang="en-US" sz="1600" i="1">
                <a:latin typeface="Avenir Next LT Pro"/>
              </a:rPr>
              <a:t>MBA candidate </a:t>
            </a:r>
          </a:p>
          <a:p>
            <a:pPr algn="ctr"/>
            <a:endParaRPr lang="en-US" sz="1600" i="1">
              <a:latin typeface="Avenir Next LT Pro"/>
            </a:endParaRPr>
          </a:p>
          <a:p>
            <a:pPr algn="ctr"/>
            <a:r>
              <a:rPr lang="en-US" sz="1600" i="1" u="sng">
                <a:latin typeface="Avenir Next LT Pro"/>
              </a:rPr>
              <a:t>Italy &amp; India</a:t>
            </a:r>
          </a:p>
        </p:txBody>
      </p:sp>
      <p:pic>
        <p:nvPicPr>
          <p:cNvPr id="2" name="Immagine 3" descr="Immagine che contiene testo, uomo&#10;&#10;Descrizione generata automaticamente">
            <a:extLst>
              <a:ext uri="{FF2B5EF4-FFF2-40B4-BE49-F238E27FC236}">
                <a16:creationId xmlns:a16="http://schemas.microsoft.com/office/drawing/2014/main" id="{61ADBBA6-76C7-CF60-488E-FB288592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933" y="2077549"/>
            <a:ext cx="1800225" cy="1800225"/>
          </a:xfrm>
          <a:prstGeom prst="rect">
            <a:avLst/>
          </a:prstGeom>
        </p:spPr>
      </p:pic>
      <p:pic>
        <p:nvPicPr>
          <p:cNvPr id="11" name="Immagine 11" descr="Immagine che contiene persona, uomo, cravatta, tuta&#10;&#10;Descrizione generata automaticamente">
            <a:extLst>
              <a:ext uri="{FF2B5EF4-FFF2-40B4-BE49-F238E27FC236}">
                <a16:creationId xmlns:a16="http://schemas.microsoft.com/office/drawing/2014/main" id="{46E9F056-3CAE-4A41-BA6A-7774EEC65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34" r="-214" b="16524"/>
          <a:stretch/>
        </p:blipFill>
        <p:spPr>
          <a:xfrm>
            <a:off x="873906" y="1867416"/>
            <a:ext cx="1839463" cy="2089126"/>
          </a:xfrm>
          <a:prstGeom prst="rect">
            <a:avLst/>
          </a:prstGeom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A8299AD1-5DCE-46C3-B631-28AA0C0A87CA}"/>
              </a:ext>
            </a:extLst>
          </p:cNvPr>
          <p:cNvSpPr/>
          <p:nvPr/>
        </p:nvSpPr>
        <p:spPr>
          <a:xfrm>
            <a:off x="8885897" y="3964651"/>
            <a:ext cx="2403782" cy="1077218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600" b="1">
                <a:latin typeface="Avenir Next LT Pro"/>
              </a:rPr>
              <a:t>Samantha Zhan</a:t>
            </a:r>
          </a:p>
          <a:p>
            <a:pPr algn="ctr"/>
            <a:r>
              <a:rPr lang="en-US" sz="1600" i="1">
                <a:latin typeface="Avenir Next LT Pro"/>
              </a:rPr>
              <a:t>Computer Science</a:t>
            </a:r>
          </a:p>
          <a:p>
            <a:pPr algn="ctr"/>
            <a:endParaRPr lang="en-US" sz="1600" i="1">
              <a:latin typeface="Avenir Next LT Pro"/>
            </a:endParaRPr>
          </a:p>
          <a:p>
            <a:pPr algn="ctr"/>
            <a:r>
              <a:rPr lang="en-US" sz="1600" i="1" u="sng">
                <a:latin typeface="Avenir Next LT Pro"/>
              </a:rPr>
              <a:t>Canada &amp; China</a:t>
            </a: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FBB5248-27E6-44D1-81B6-F6D4E6D10E30}"/>
              </a:ext>
            </a:extLst>
          </p:cNvPr>
          <p:cNvSpPr txBox="1"/>
          <p:nvPr/>
        </p:nvSpPr>
        <p:spPr>
          <a:xfrm flipH="1">
            <a:off x="1341926" y="5784281"/>
            <a:ext cx="64550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sz="4000">
                <a:solidFill>
                  <a:srgbClr val="FC721D"/>
                </a:solidFill>
                <a:latin typeface="Avenir Next LT Pro"/>
              </a:rPr>
              <a:t>Y</a:t>
            </a:r>
            <a:endParaRPr lang="en-US" sz="4000">
              <a:solidFill>
                <a:srgbClr val="FC721D"/>
              </a:solidFill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F7B7E9A3-9572-4CFC-A717-F7E97A796FD0}"/>
              </a:ext>
            </a:extLst>
          </p:cNvPr>
          <p:cNvSpPr txBox="1"/>
          <p:nvPr/>
        </p:nvSpPr>
        <p:spPr>
          <a:xfrm flipH="1">
            <a:off x="2871788" y="5784281"/>
            <a:ext cx="64550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sz="4000">
                <a:solidFill>
                  <a:srgbClr val="FC721D"/>
                </a:solidFill>
              </a:rPr>
              <a:t>.</a:t>
            </a: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02CB15DF-3C33-4BFB-8C52-ABF503132CA6}"/>
              </a:ext>
            </a:extLst>
          </p:cNvPr>
          <p:cNvSpPr txBox="1"/>
          <p:nvPr/>
        </p:nvSpPr>
        <p:spPr>
          <a:xfrm flipH="1">
            <a:off x="4258041" y="5784281"/>
            <a:ext cx="64550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rgbClr val="FC721D"/>
                </a:solidFill>
                <a:latin typeface="Avenir Next LT Pro"/>
              </a:rPr>
              <a:t>A</a:t>
            </a: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4CA8B4E8-0C8F-4B48-A366-80721B9CB09B}"/>
              </a:ext>
            </a:extLst>
          </p:cNvPr>
          <p:cNvSpPr txBox="1"/>
          <p:nvPr/>
        </p:nvSpPr>
        <p:spPr>
          <a:xfrm flipH="1">
            <a:off x="5587144" y="5784281"/>
            <a:ext cx="64550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sz="4000">
                <a:solidFill>
                  <a:srgbClr val="FC721D"/>
                </a:solidFill>
              </a:rPr>
              <a:t>.</a:t>
            </a: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F67A0564-C82D-4623-8352-B481FA090431}"/>
              </a:ext>
            </a:extLst>
          </p:cNvPr>
          <p:cNvSpPr txBox="1"/>
          <p:nvPr/>
        </p:nvSpPr>
        <p:spPr>
          <a:xfrm flipH="1">
            <a:off x="6965708" y="5784281"/>
            <a:ext cx="64550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rgbClr val="FC721D"/>
                </a:solidFill>
                <a:latin typeface="Avenir Next LT Pro"/>
              </a:rPr>
              <a:t>S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04DAA3D1-5CFF-48BF-9BAB-5BDC8BC78720}"/>
              </a:ext>
            </a:extLst>
          </p:cNvPr>
          <p:cNvSpPr txBox="1"/>
          <p:nvPr/>
        </p:nvSpPr>
        <p:spPr>
          <a:xfrm flipH="1">
            <a:off x="9805989" y="5784281"/>
            <a:ext cx="64550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rgbClr val="FC721D"/>
                </a:solidFill>
                <a:latin typeface="Avenir Next LT Pro"/>
              </a:rPr>
              <a:t>S</a:t>
            </a: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7E2E05A1-F587-4045-BB92-A23A5C370510}"/>
              </a:ext>
            </a:extLst>
          </p:cNvPr>
          <p:cNvSpPr txBox="1"/>
          <p:nvPr/>
        </p:nvSpPr>
        <p:spPr>
          <a:xfrm flipH="1">
            <a:off x="8377866" y="5784281"/>
            <a:ext cx="64550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sz="4000">
                <a:solidFill>
                  <a:srgbClr val="FC721D"/>
                </a:solidFill>
              </a:rPr>
              <a:t>.</a:t>
            </a:r>
          </a:p>
        </p:txBody>
      </p:sp>
      <p:pic>
        <p:nvPicPr>
          <p:cNvPr id="20" name="Immagine 20" descr="Immagine che contiene persona, abbigliamento, parete, interni&#10;&#10;Descrizione generata automaticamente">
            <a:extLst>
              <a:ext uri="{FF2B5EF4-FFF2-40B4-BE49-F238E27FC236}">
                <a16:creationId xmlns:a16="http://schemas.microsoft.com/office/drawing/2014/main" id="{FEE71FFD-24DC-4A0C-8CF7-DD74F51CB3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75" t="2448" r="575" b="1857"/>
          <a:stretch/>
        </p:blipFill>
        <p:spPr>
          <a:xfrm>
            <a:off x="9179169" y="1870053"/>
            <a:ext cx="1899142" cy="197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71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3">
            <a:extLst>
              <a:ext uri="{FF2B5EF4-FFF2-40B4-BE49-F238E27FC236}">
                <a16:creationId xmlns:a16="http://schemas.microsoft.com/office/drawing/2014/main" id="{CD1D2EC7-86DC-8FD8-16E4-0697AF1C3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03" y="929626"/>
            <a:ext cx="10916431" cy="5781623"/>
          </a:xfrm>
          <a:prstGeom prst="rect">
            <a:avLst/>
          </a:prstGeom>
        </p:spPr>
      </p:pic>
      <p:sp>
        <p:nvSpPr>
          <p:cNvPr id="5" name="Rectangle 19">
            <a:extLst>
              <a:ext uri="{FF2B5EF4-FFF2-40B4-BE49-F238E27FC236}">
                <a16:creationId xmlns:a16="http://schemas.microsoft.com/office/drawing/2014/main" id="{5D7489E8-247F-F22D-4040-B08385427F46}"/>
              </a:ext>
            </a:extLst>
          </p:cNvPr>
          <p:cNvSpPr/>
          <p:nvPr/>
        </p:nvSpPr>
        <p:spPr>
          <a:xfrm>
            <a:off x="0" y="-43543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8DA00C4C-6913-4C4A-EA20-A18775D4F060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Avenir Next LT Pro"/>
              </a:rPr>
              <a:t>OUR SOLUTION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D72E703-09E3-6190-BFA7-37FA4B5301BD}"/>
              </a:ext>
            </a:extLst>
          </p:cNvPr>
          <p:cNvSpPr txBox="1"/>
          <p:nvPr/>
        </p:nvSpPr>
        <p:spPr>
          <a:xfrm>
            <a:off x="-33215" y="6639169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API: </a:t>
            </a:r>
            <a:r>
              <a:rPr lang="en-US" sz="1050">
                <a:hlinkClick r:id="rId3"/>
              </a:rPr>
              <a:t>https://www.receptiviti.com/</a:t>
            </a:r>
            <a:r>
              <a:rPr lang="en-US" sz="1050"/>
              <a:t> </a:t>
            </a:r>
            <a:endParaRPr lang="en-US" sz="1050">
              <a:cs typeface="Calibri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81128F9-78E7-DDA3-01E1-BF044F306C47}"/>
              </a:ext>
            </a:extLst>
          </p:cNvPr>
          <p:cNvSpPr txBox="1"/>
          <p:nvPr/>
        </p:nvSpPr>
        <p:spPr>
          <a:xfrm>
            <a:off x="4665785" y="2995246"/>
            <a:ext cx="838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4"/>
              </a:rPr>
              <a:t>DEMO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958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YASS demo | Team-65">
            <a:hlinkClick r:id="" action="ppaction://media"/>
            <a:extLst>
              <a:ext uri="{FF2B5EF4-FFF2-40B4-BE49-F238E27FC236}">
                <a16:creationId xmlns:a16="http://schemas.microsoft.com/office/drawing/2014/main" id="{C040FFD9-D6F1-4A8B-9B3A-25D7CC9D690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2650" y="148929"/>
            <a:ext cx="11610871" cy="656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9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2" title="YASS demo">
            <a:hlinkClick r:id="" action="ppaction://media"/>
            <a:extLst>
              <a:ext uri="{FF2B5EF4-FFF2-40B4-BE49-F238E27FC236}">
                <a16:creationId xmlns:a16="http://schemas.microsoft.com/office/drawing/2014/main" id="{5AF36F8F-9BE4-49EB-9EB4-435C27BF415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8858" y="49183"/>
            <a:ext cx="11757556" cy="66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0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9">
            <a:extLst>
              <a:ext uri="{FF2B5EF4-FFF2-40B4-BE49-F238E27FC236}">
                <a16:creationId xmlns:a16="http://schemas.microsoft.com/office/drawing/2014/main" id="{33DD9348-8980-41D1-A0F1-AC852838ED3E}"/>
              </a:ext>
            </a:extLst>
          </p:cNvPr>
          <p:cNvSpPr/>
          <p:nvPr/>
        </p:nvSpPr>
        <p:spPr>
          <a:xfrm>
            <a:off x="0" y="-43543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EAC9F2D1-9F5D-48D0-9352-306F61BD3465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venir Next LT Pro"/>
              </a:rPr>
              <a:t>Technical Implementation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Immagine 10">
            <a:extLst>
              <a:ext uri="{FF2B5EF4-FFF2-40B4-BE49-F238E27FC236}">
                <a16:creationId xmlns:a16="http://schemas.microsoft.com/office/drawing/2014/main" id="{181C8D60-DD66-4D2A-9E47-4D00BF27D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" r="44934" b="658"/>
          <a:stretch/>
        </p:blipFill>
        <p:spPr>
          <a:xfrm>
            <a:off x="4724399" y="3523342"/>
            <a:ext cx="1510574" cy="181195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FF57737-5463-4F9F-806D-713E92BCB00E}"/>
              </a:ext>
            </a:extLst>
          </p:cNvPr>
          <p:cNvSpPr txBox="1"/>
          <p:nvPr/>
        </p:nvSpPr>
        <p:spPr>
          <a:xfrm>
            <a:off x="2390019" y="15433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API CALLS</a:t>
            </a:r>
            <a:endParaRPr lang="en-US" b="1" dirty="0">
              <a:cs typeface="Calibri"/>
            </a:endParaRPr>
          </a:p>
        </p:txBody>
      </p:sp>
      <p:pic>
        <p:nvPicPr>
          <p:cNvPr id="12" name="Immagine 12">
            <a:extLst>
              <a:ext uri="{FF2B5EF4-FFF2-40B4-BE49-F238E27FC236}">
                <a16:creationId xmlns:a16="http://schemas.microsoft.com/office/drawing/2014/main" id="{67EF267B-DBCC-4426-8479-8BCEF3A6B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448" y="1658902"/>
            <a:ext cx="2743200" cy="474517"/>
          </a:xfrm>
          <a:prstGeom prst="rect">
            <a:avLst/>
          </a:prstGeom>
        </p:spPr>
      </p:pic>
      <p:pic>
        <p:nvPicPr>
          <p:cNvPr id="13" name="Immagine 13">
            <a:extLst>
              <a:ext uri="{FF2B5EF4-FFF2-40B4-BE49-F238E27FC236}">
                <a16:creationId xmlns:a16="http://schemas.microsoft.com/office/drawing/2014/main" id="{1AEEF023-05E9-4819-A216-5526604FF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15" y="2129971"/>
            <a:ext cx="1509487" cy="148529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50A11AA-43A6-4A9A-862F-CB9C54E56BA5}"/>
              </a:ext>
            </a:extLst>
          </p:cNvPr>
          <p:cNvSpPr txBox="1"/>
          <p:nvPr/>
        </p:nvSpPr>
        <p:spPr>
          <a:xfrm>
            <a:off x="6441924" y="3914017"/>
            <a:ext cx="274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Client Info</a:t>
            </a:r>
          </a:p>
          <a:p>
            <a:r>
              <a:rPr lang="en-US">
                <a:cs typeface="Calibri"/>
              </a:rPr>
              <a:t>- Email</a:t>
            </a:r>
          </a:p>
          <a:p>
            <a:r>
              <a:rPr lang="en-US">
                <a:cs typeface="Calibri"/>
              </a:rPr>
              <a:t>- Unique account identifier</a:t>
            </a:r>
          </a:p>
          <a:p>
            <a:r>
              <a:rPr lang="en-US" b="1">
                <a:cs typeface="Calibri"/>
              </a:rPr>
              <a:t>Meeting status </a:t>
            </a:r>
          </a:p>
          <a:p>
            <a:r>
              <a:rPr lang="en-US">
                <a:cs typeface="Calibri"/>
              </a:rPr>
              <a:t>- Meeting start</a:t>
            </a:r>
          </a:p>
          <a:p>
            <a:r>
              <a:rPr lang="en-US">
                <a:cs typeface="Calibri"/>
              </a:rPr>
              <a:t>- End</a:t>
            </a:r>
          </a:p>
          <a:p>
            <a:r>
              <a:rPr lang="en-US">
                <a:cs typeface="Calibri"/>
              </a:rPr>
              <a:t>- Transcript</a:t>
            </a:r>
          </a:p>
          <a:p>
            <a:r>
              <a:rPr lang="en-US" b="1">
                <a:cs typeface="Calibri"/>
              </a:rPr>
              <a:t>Notification pushing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350883E-B161-47CE-9F9D-5AF09D227DA4}"/>
              </a:ext>
            </a:extLst>
          </p:cNvPr>
          <p:cNvSpPr txBox="1"/>
          <p:nvPr/>
        </p:nvSpPr>
        <p:spPr>
          <a:xfrm>
            <a:off x="2486780" y="4530876"/>
            <a:ext cx="233196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Temporal data storage</a:t>
            </a:r>
            <a:endParaRPr lang="it-IT"/>
          </a:p>
          <a:p>
            <a:pPr algn="ctr"/>
            <a:r>
              <a:rPr lang="en-US" b="1">
                <a:cs typeface="Calibri"/>
              </a:rPr>
              <a:t>+ </a:t>
            </a:r>
          </a:p>
          <a:p>
            <a:pPr algn="ctr"/>
            <a:r>
              <a:rPr lang="en-US" b="1">
                <a:cs typeface="Calibri"/>
              </a:rPr>
              <a:t>Information extraction</a:t>
            </a: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E6CA0A8-0957-4A7A-BC93-BF2283846C2C}"/>
              </a:ext>
            </a:extLst>
          </p:cNvPr>
          <p:cNvCxnSpPr/>
          <p:nvPr/>
        </p:nvCxnSpPr>
        <p:spPr>
          <a:xfrm>
            <a:off x="2046515" y="2887133"/>
            <a:ext cx="2849638" cy="1494971"/>
          </a:xfrm>
          <a:prstGeom prst="bentConnector3">
            <a:avLst/>
          </a:prstGeom>
          <a:ln w="28575">
            <a:solidFill>
              <a:srgbClr val="FC72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1964C8B0-4009-4B73-86F2-F32953847E6B}"/>
              </a:ext>
            </a:extLst>
          </p:cNvPr>
          <p:cNvCxnSpPr/>
          <p:nvPr/>
        </p:nvCxnSpPr>
        <p:spPr>
          <a:xfrm flipV="1">
            <a:off x="2056342" y="1900313"/>
            <a:ext cx="2136019" cy="742647"/>
          </a:xfrm>
          <a:prstGeom prst="bentConnector3">
            <a:avLst/>
          </a:prstGeom>
          <a:ln w="28575">
            <a:solidFill>
              <a:srgbClr val="FC72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83A3EDD-87D5-478E-8EA2-EEC86FF7F5D6}"/>
              </a:ext>
            </a:extLst>
          </p:cNvPr>
          <p:cNvSpPr txBox="1"/>
          <p:nvPr/>
        </p:nvSpPr>
        <p:spPr>
          <a:xfrm>
            <a:off x="7336971" y="866016"/>
            <a:ext cx="329958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Emotional and Cognitive scoring</a:t>
            </a:r>
            <a:r>
              <a:rPr lang="en-US" dirty="0">
                <a:cs typeface="Calibri"/>
              </a:rPr>
              <a:t> with AI models trained with open data using expert's model.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19" name="Immagine 19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90EB6D-C29A-43E2-9C0F-8B4A0D6B0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86" y="3914156"/>
            <a:ext cx="1521581" cy="1436643"/>
          </a:xfrm>
          <a:prstGeom prst="rect">
            <a:avLst/>
          </a:prstGeom>
        </p:spPr>
      </p:pic>
      <p:pic>
        <p:nvPicPr>
          <p:cNvPr id="20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EA14BD8E-075B-40E4-BB67-5CB52C41EF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257" y="5205532"/>
            <a:ext cx="1509486" cy="1333411"/>
          </a:xfrm>
          <a:prstGeom prst="rect">
            <a:avLst/>
          </a:prstGeom>
        </p:spPr>
      </p:pic>
      <p:pic>
        <p:nvPicPr>
          <p:cNvPr id="21" name="Immagine 21">
            <a:extLst>
              <a:ext uri="{FF2B5EF4-FFF2-40B4-BE49-F238E27FC236}">
                <a16:creationId xmlns:a16="http://schemas.microsoft.com/office/drawing/2014/main" id="{8D17490A-589F-4708-8082-11057891C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6019" y="5665844"/>
            <a:ext cx="2331962" cy="932883"/>
          </a:xfrm>
          <a:prstGeom prst="rect">
            <a:avLst/>
          </a:prstGeom>
        </p:spPr>
      </p:pic>
      <p:pic>
        <p:nvPicPr>
          <p:cNvPr id="22" name="Immagine 22">
            <a:extLst>
              <a:ext uri="{FF2B5EF4-FFF2-40B4-BE49-F238E27FC236}">
                <a16:creationId xmlns:a16="http://schemas.microsoft.com/office/drawing/2014/main" id="{4FF01C2C-6A0D-4474-BCD9-ED65C52025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4590" y="4720311"/>
            <a:ext cx="2513391" cy="93709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BFA7F07-1D12-400D-A5C7-6C74A419CADD}"/>
              </a:ext>
            </a:extLst>
          </p:cNvPr>
          <p:cNvSpPr txBox="1"/>
          <p:nvPr/>
        </p:nvSpPr>
        <p:spPr>
          <a:xfrm>
            <a:off x="2111828" y="22932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Transcribe call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6343B73-428A-4DE8-8255-36D64431B9FC}"/>
              </a:ext>
            </a:extLst>
          </p:cNvPr>
          <p:cNvSpPr txBox="1"/>
          <p:nvPr/>
        </p:nvSpPr>
        <p:spPr>
          <a:xfrm>
            <a:off x="9078684" y="1833634"/>
            <a:ext cx="3118152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Consolas"/>
                <a:cs typeface="Calibri"/>
              </a:rPr>
              <a:t>{</a:t>
            </a:r>
            <a:endParaRPr lang="it-IT" sz="1200" dirty="0">
              <a:cs typeface="Calibri"/>
            </a:endParaRPr>
          </a:p>
          <a:p>
            <a:r>
              <a:rPr lang="en-US" sz="1200" dirty="0">
                <a:latin typeface="Consolas"/>
                <a:cs typeface="Calibri"/>
              </a:rPr>
              <a:t> "</a:t>
            </a:r>
            <a:r>
              <a:rPr lang="en-US" sz="1200" dirty="0" err="1">
                <a:latin typeface="Consolas"/>
                <a:cs typeface="Calibri"/>
              </a:rPr>
              <a:t>dictionary_measures</a:t>
            </a:r>
            <a:r>
              <a:rPr lang="en-US" sz="1200" dirty="0">
                <a:latin typeface="Consolas"/>
                <a:cs typeface="Calibri"/>
              </a:rPr>
              <a:t>": {</a:t>
            </a:r>
            <a:endParaRPr lang="en-US" sz="1200" dirty="0">
              <a:cs typeface="Calibri"/>
            </a:endParaRPr>
          </a:p>
          <a:p>
            <a:r>
              <a:rPr lang="en-US" sz="1200" dirty="0">
                <a:latin typeface="Consolas"/>
                <a:cs typeface="Calibri"/>
              </a:rPr>
              <a:t>   "anger": 0.2553398058252427,</a:t>
            </a:r>
            <a:endParaRPr lang="en-US" sz="1200" dirty="0">
              <a:cs typeface="Calibri"/>
            </a:endParaRPr>
          </a:p>
          <a:p>
            <a:r>
              <a:rPr lang="en-US" sz="1200" dirty="0">
                <a:latin typeface="Consolas"/>
                <a:cs typeface="Calibri"/>
              </a:rPr>
              <a:t>   "calmness": 0.0970873786407767,</a:t>
            </a:r>
            <a:endParaRPr lang="en-US" sz="1200" dirty="0">
              <a:cs typeface="Calibri"/>
            </a:endParaRPr>
          </a:p>
          <a:p>
            <a:r>
              <a:rPr lang="en-US" sz="1200" dirty="0">
                <a:latin typeface="Consolas"/>
                <a:cs typeface="Calibri"/>
              </a:rPr>
              <a:t>   "joy": 0.019417475728155338,</a:t>
            </a:r>
            <a:endParaRPr lang="en-US" sz="1200" dirty="0">
              <a:cs typeface="Calibri"/>
            </a:endParaRPr>
          </a:p>
          <a:p>
            <a:r>
              <a:rPr lang="en-US" sz="1200" dirty="0">
                <a:latin typeface="Consolas"/>
                <a:cs typeface="Calibri"/>
              </a:rPr>
              <a:t>   "sadness": 0.02912621359223301</a:t>
            </a:r>
          </a:p>
          <a:p>
            <a:r>
              <a:rPr lang="en-US" sz="1200" dirty="0">
                <a:latin typeface="Consolas"/>
                <a:cs typeface="Calibri"/>
              </a:rPr>
              <a:t>   ………</a:t>
            </a:r>
          </a:p>
          <a:p>
            <a:r>
              <a:rPr lang="en-US" sz="1200" dirty="0">
                <a:latin typeface="Consolas"/>
                <a:cs typeface="Calibri"/>
              </a:rPr>
              <a:t> }</a:t>
            </a:r>
            <a:endParaRPr lang="en-US" sz="1200" dirty="0">
              <a:cs typeface="Calibri"/>
            </a:endParaRPr>
          </a:p>
          <a:p>
            <a:r>
              <a:rPr lang="en-US" sz="1200" dirty="0">
                <a:latin typeface="Consolas"/>
                <a:cs typeface="Calibri"/>
              </a:rPr>
              <a:t>}</a:t>
            </a:r>
            <a:endParaRPr lang="en-US" sz="1200" dirty="0">
              <a:cs typeface="Calibri"/>
            </a:endParaRPr>
          </a:p>
          <a:p>
            <a:endParaRPr lang="en-US" sz="1200" b="1" dirty="0">
              <a:cs typeface="Calibri"/>
            </a:endParaRPr>
          </a:p>
          <a:p>
            <a:endParaRPr lang="en-US" sz="1200" b="1" dirty="0">
              <a:cs typeface="Calibri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050F4A4-407B-48AB-B1C9-880E95B43237}"/>
              </a:ext>
            </a:extLst>
          </p:cNvPr>
          <p:cNvSpPr txBox="1"/>
          <p:nvPr/>
        </p:nvSpPr>
        <p:spPr>
          <a:xfrm>
            <a:off x="6768495" y="2148115"/>
            <a:ext cx="150948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onsolas"/>
                <a:cs typeface="Calibri"/>
              </a:rPr>
              <a:t>Do you realize what time it is? How many times do I have to ask...</a:t>
            </a:r>
          </a:p>
        </p:txBody>
      </p:sp>
      <p:sp>
        <p:nvSpPr>
          <p:cNvPr id="29" name="Freccia a sinistra 28">
            <a:extLst>
              <a:ext uri="{FF2B5EF4-FFF2-40B4-BE49-F238E27FC236}">
                <a16:creationId xmlns:a16="http://schemas.microsoft.com/office/drawing/2014/main" id="{28B24EF2-8E01-4131-B4F1-BA97A7AC1B51}"/>
              </a:ext>
            </a:extLst>
          </p:cNvPr>
          <p:cNvSpPr/>
          <p:nvPr/>
        </p:nvSpPr>
        <p:spPr>
          <a:xfrm rot="10800000">
            <a:off x="8352417" y="2473062"/>
            <a:ext cx="749905" cy="350762"/>
          </a:xfrm>
          <a:prstGeom prst="leftArrow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BA588BD-4162-BCCD-0D74-D6FCC64BA0C7}"/>
              </a:ext>
            </a:extLst>
          </p:cNvPr>
          <p:cNvSpPr txBox="1"/>
          <p:nvPr/>
        </p:nvSpPr>
        <p:spPr>
          <a:xfrm>
            <a:off x="-42985" y="6492631"/>
            <a:ext cx="52929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9"/>
              </a:rPr>
              <a:t>https://github.com/Samantha-Zhan/YASS-Mental-App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0601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5" grpId="0"/>
      <p:bldP spid="28" grpId="0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9">
            <a:extLst>
              <a:ext uri="{FF2B5EF4-FFF2-40B4-BE49-F238E27FC236}">
                <a16:creationId xmlns:a16="http://schemas.microsoft.com/office/drawing/2014/main" id="{33DD9348-8980-41D1-A0F1-AC852838ED3E}"/>
              </a:ext>
            </a:extLst>
          </p:cNvPr>
          <p:cNvSpPr/>
          <p:nvPr/>
        </p:nvSpPr>
        <p:spPr>
          <a:xfrm>
            <a:off x="0" y="4838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EAC9F2D1-9F5D-48D0-9352-306F61BD3465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Avenir Next LT Pro"/>
              </a:rPr>
              <a:t>Technical Implementation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Immagine 10">
            <a:extLst>
              <a:ext uri="{FF2B5EF4-FFF2-40B4-BE49-F238E27FC236}">
                <a16:creationId xmlns:a16="http://schemas.microsoft.com/office/drawing/2014/main" id="{181C8D60-DD66-4D2A-9E47-4D00BF27D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" r="44934" b="658"/>
          <a:stretch/>
        </p:blipFill>
        <p:spPr>
          <a:xfrm>
            <a:off x="9441542" y="3474961"/>
            <a:ext cx="1510574" cy="181195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FF57737-5463-4F9F-806D-713E92BCB00E}"/>
              </a:ext>
            </a:extLst>
          </p:cNvPr>
          <p:cNvSpPr txBox="1"/>
          <p:nvPr/>
        </p:nvSpPr>
        <p:spPr>
          <a:xfrm>
            <a:off x="7107162" y="14949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API CALLS</a:t>
            </a:r>
            <a:endParaRPr lang="en-US" b="1">
              <a:cs typeface="Calibri"/>
            </a:endParaRPr>
          </a:p>
        </p:txBody>
      </p:sp>
      <p:pic>
        <p:nvPicPr>
          <p:cNvPr id="12" name="Immagine 12">
            <a:extLst>
              <a:ext uri="{FF2B5EF4-FFF2-40B4-BE49-F238E27FC236}">
                <a16:creationId xmlns:a16="http://schemas.microsoft.com/office/drawing/2014/main" id="{67EF267B-DBCC-4426-8479-8BCEF3A6B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591" y="1522598"/>
            <a:ext cx="2743200" cy="474517"/>
          </a:xfrm>
          <a:prstGeom prst="rect">
            <a:avLst/>
          </a:prstGeom>
        </p:spPr>
      </p:pic>
      <p:pic>
        <p:nvPicPr>
          <p:cNvPr id="13" name="Immagine 13">
            <a:extLst>
              <a:ext uri="{FF2B5EF4-FFF2-40B4-BE49-F238E27FC236}">
                <a16:creationId xmlns:a16="http://schemas.microsoft.com/office/drawing/2014/main" id="{1AEEF023-05E9-4819-A216-5526604FF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258" y="2081590"/>
            <a:ext cx="1509487" cy="148529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350883E-B161-47CE-9F9D-5AF09D227DA4}"/>
              </a:ext>
            </a:extLst>
          </p:cNvPr>
          <p:cNvSpPr txBox="1"/>
          <p:nvPr/>
        </p:nvSpPr>
        <p:spPr>
          <a:xfrm>
            <a:off x="7203923" y="4482495"/>
            <a:ext cx="233196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Temporal data storage</a:t>
            </a:r>
            <a:endParaRPr lang="it-IT"/>
          </a:p>
          <a:p>
            <a:pPr algn="ctr"/>
            <a:r>
              <a:rPr lang="en-US" b="1">
                <a:cs typeface="Calibri"/>
              </a:rPr>
              <a:t>+ </a:t>
            </a:r>
          </a:p>
          <a:p>
            <a:pPr algn="ctr"/>
            <a:r>
              <a:rPr lang="en-US" b="1">
                <a:cs typeface="Calibri"/>
              </a:rPr>
              <a:t>Information extraction</a:t>
            </a: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E6CA0A8-0957-4A7A-BC93-BF2283846C2C}"/>
              </a:ext>
            </a:extLst>
          </p:cNvPr>
          <p:cNvCxnSpPr/>
          <p:nvPr/>
        </p:nvCxnSpPr>
        <p:spPr>
          <a:xfrm>
            <a:off x="6763658" y="2838752"/>
            <a:ext cx="2849638" cy="1494971"/>
          </a:xfrm>
          <a:prstGeom prst="bentConnector3">
            <a:avLst/>
          </a:prstGeom>
          <a:ln w="28575">
            <a:solidFill>
              <a:srgbClr val="FC72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1964C8B0-4009-4B73-86F2-F32953847E6B}"/>
              </a:ext>
            </a:extLst>
          </p:cNvPr>
          <p:cNvCxnSpPr/>
          <p:nvPr/>
        </p:nvCxnSpPr>
        <p:spPr>
          <a:xfrm flipV="1">
            <a:off x="6773485" y="1851932"/>
            <a:ext cx="2136019" cy="742647"/>
          </a:xfrm>
          <a:prstGeom prst="bentConnector3">
            <a:avLst/>
          </a:prstGeom>
          <a:ln w="28575">
            <a:solidFill>
              <a:srgbClr val="FC72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9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90EB6D-C29A-43E2-9C0F-8B4A0D6B0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496" y="3732727"/>
            <a:ext cx="1521581" cy="1436643"/>
          </a:xfrm>
          <a:prstGeom prst="rect">
            <a:avLst/>
          </a:prstGeom>
        </p:spPr>
      </p:pic>
      <p:pic>
        <p:nvPicPr>
          <p:cNvPr id="20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EA14BD8E-075B-40E4-BB67-5CB52C41EF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067" y="5024104"/>
            <a:ext cx="1509486" cy="1333411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BFA7F07-1D12-400D-A5C7-6C74A419CADD}"/>
              </a:ext>
            </a:extLst>
          </p:cNvPr>
          <p:cNvSpPr txBox="1"/>
          <p:nvPr/>
        </p:nvSpPr>
        <p:spPr>
          <a:xfrm>
            <a:off x="6828971" y="22448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Transcribe call</a:t>
            </a:r>
          </a:p>
        </p:txBody>
      </p:sp>
      <p:pic>
        <p:nvPicPr>
          <p:cNvPr id="2" name="Immagine 2">
            <a:extLst>
              <a:ext uri="{FF2B5EF4-FFF2-40B4-BE49-F238E27FC236}">
                <a16:creationId xmlns:a16="http://schemas.microsoft.com/office/drawing/2014/main" id="{3C7678D4-20B2-425F-8873-D49573CCA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162" y="1005125"/>
            <a:ext cx="4992915" cy="1884416"/>
          </a:xfrm>
          <a:prstGeom prst="rect">
            <a:avLst/>
          </a:prstGeom>
        </p:spPr>
      </p:pic>
      <p:pic>
        <p:nvPicPr>
          <p:cNvPr id="3" name="Immagine 3">
            <a:extLst>
              <a:ext uri="{FF2B5EF4-FFF2-40B4-BE49-F238E27FC236}">
                <a16:creationId xmlns:a16="http://schemas.microsoft.com/office/drawing/2014/main" id="{AB62F68B-0B17-42CD-BDD8-396CB1BDF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4971" y="3009295"/>
            <a:ext cx="2743200" cy="1371600"/>
          </a:xfrm>
          <a:prstGeom prst="rect">
            <a:avLst/>
          </a:prstGeom>
        </p:spPr>
      </p:pic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8B8D57E2-1ADD-4F30-AD2F-C2632D3FAD5E}"/>
              </a:ext>
            </a:extLst>
          </p:cNvPr>
          <p:cNvCxnSpPr>
            <a:cxnSpLocks/>
          </p:cNvCxnSpPr>
          <p:nvPr/>
        </p:nvCxnSpPr>
        <p:spPr>
          <a:xfrm flipH="1">
            <a:off x="4073676" y="3395132"/>
            <a:ext cx="1299028" cy="1555447"/>
          </a:xfrm>
          <a:prstGeom prst="bentConnector3">
            <a:avLst/>
          </a:prstGeom>
          <a:ln w="28575">
            <a:solidFill>
              <a:srgbClr val="FC72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B849FEB-4B65-4522-9B50-C050B1F49DB0}"/>
              </a:ext>
            </a:extLst>
          </p:cNvPr>
          <p:cNvSpPr txBox="1"/>
          <p:nvPr/>
        </p:nvSpPr>
        <p:spPr>
          <a:xfrm>
            <a:off x="1700588" y="4192208"/>
            <a:ext cx="233196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Historic data storage and analysis. </a:t>
            </a:r>
            <a:endParaRPr lang="it-IT" dirty="0"/>
          </a:p>
          <a:p>
            <a:r>
              <a:rPr lang="en-US" b="1" dirty="0">
                <a:cs typeface="Calibri"/>
              </a:rPr>
              <a:t>Catch the trend early!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7E34498-7C6B-4821-8CFB-BBC6BB3B1532}"/>
              </a:ext>
            </a:extLst>
          </p:cNvPr>
          <p:cNvSpPr txBox="1"/>
          <p:nvPr/>
        </p:nvSpPr>
        <p:spPr>
          <a:xfrm>
            <a:off x="3551160" y="3018971"/>
            <a:ext cx="23319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[TBD]</a:t>
            </a: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D3A8D3AF-77D0-4D19-A744-2F0EA01004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162" y="5104795"/>
            <a:ext cx="1134534" cy="1159933"/>
          </a:xfrm>
          <a:prstGeom prst="rect">
            <a:avLst/>
          </a:prstGeom>
        </p:spPr>
      </p:pic>
      <p:cxnSp>
        <p:nvCxnSpPr>
          <p:cNvPr id="5" name="Connettore a gomito 4">
            <a:extLst>
              <a:ext uri="{FF2B5EF4-FFF2-40B4-BE49-F238E27FC236}">
                <a16:creationId xmlns:a16="http://schemas.microsoft.com/office/drawing/2014/main" id="{85E60E3A-EE37-4F4E-B4BE-CCB6742C796F}"/>
              </a:ext>
            </a:extLst>
          </p:cNvPr>
          <p:cNvCxnSpPr/>
          <p:nvPr/>
        </p:nvCxnSpPr>
        <p:spPr>
          <a:xfrm flipV="1">
            <a:off x="812801" y="4011989"/>
            <a:ext cx="829734" cy="1093410"/>
          </a:xfrm>
          <a:prstGeom prst="bentConnector3">
            <a:avLst/>
          </a:prstGeom>
          <a:ln w="28575">
            <a:solidFill>
              <a:srgbClr val="FC72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73B5D10-AB09-471C-8BA3-2330CF777CC3}"/>
              </a:ext>
            </a:extLst>
          </p:cNvPr>
          <p:cNvSpPr txBox="1"/>
          <p:nvPr/>
        </p:nvSpPr>
        <p:spPr>
          <a:xfrm>
            <a:off x="1337732" y="569201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Extract data for</a:t>
            </a:r>
          </a:p>
          <a:p>
            <a:r>
              <a:rPr lang="en-US" b="1">
                <a:cs typeface="Calibri"/>
              </a:rPr>
              <a:t>personalized service</a:t>
            </a:r>
          </a:p>
        </p:txBody>
      </p:sp>
    </p:spTree>
    <p:extLst>
      <p:ext uri="{BB962C8B-B14F-4D97-AF65-F5344CB8AC3E}">
        <p14:creationId xmlns:p14="http://schemas.microsoft.com/office/powerpoint/2010/main" val="359617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3E77C6D3-177A-EE71-F38C-4104772793E1}"/>
              </a:ext>
            </a:extLst>
          </p:cNvPr>
          <p:cNvSpPr/>
          <p:nvPr/>
        </p:nvSpPr>
        <p:spPr>
          <a:xfrm>
            <a:off x="0" y="0"/>
            <a:ext cx="12192000" cy="805399"/>
          </a:xfrm>
          <a:prstGeom prst="rect">
            <a:avLst/>
          </a:prstGeom>
          <a:solidFill>
            <a:srgbClr val="FC7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FD7BAC94-E5CC-6D6A-94FA-961A05777777}"/>
              </a:ext>
            </a:extLst>
          </p:cNvPr>
          <p:cNvSpPr txBox="1"/>
          <p:nvPr/>
        </p:nvSpPr>
        <p:spPr>
          <a:xfrm flipH="1">
            <a:off x="2871788" y="110312"/>
            <a:ext cx="644842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2060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Avenir Next LT Pro"/>
              </a:rPr>
              <a:t>COMPETITIVE ANALYSIS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7F5A0B0C-2275-9074-8603-0EA3DD5A0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17" y="969649"/>
            <a:ext cx="1869831" cy="1863970"/>
          </a:xfrm>
          <a:prstGeom prst="rect">
            <a:avLst/>
          </a:prstGeom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B8F13F69-8C8D-B7BB-8AC7-9BD88E426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662" y="1166623"/>
            <a:ext cx="1611924" cy="1606063"/>
          </a:xfrm>
          <a:prstGeom prst="rect">
            <a:avLst/>
          </a:prstGeom>
        </p:spPr>
      </p:pic>
      <p:pic>
        <p:nvPicPr>
          <p:cNvPr id="8" name="Immagine 8">
            <a:extLst>
              <a:ext uri="{FF2B5EF4-FFF2-40B4-BE49-F238E27FC236}">
                <a16:creationId xmlns:a16="http://schemas.microsoft.com/office/drawing/2014/main" id="{FDE734BB-43B8-0E73-9639-ADA1AAD31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043" y="1166623"/>
            <a:ext cx="2321170" cy="1560084"/>
          </a:xfrm>
          <a:prstGeom prst="rect">
            <a:avLst/>
          </a:prstGeom>
        </p:spPr>
      </p:pic>
      <p:sp>
        <p:nvSpPr>
          <p:cNvPr id="10" name="Rectangle 32">
            <a:extLst>
              <a:ext uri="{FF2B5EF4-FFF2-40B4-BE49-F238E27FC236}">
                <a16:creationId xmlns:a16="http://schemas.microsoft.com/office/drawing/2014/main" id="{7956A87E-09EE-000F-6468-2828E5181344}"/>
              </a:ext>
            </a:extLst>
          </p:cNvPr>
          <p:cNvSpPr/>
          <p:nvPr/>
        </p:nvSpPr>
        <p:spPr>
          <a:xfrm>
            <a:off x="2272088" y="2885364"/>
            <a:ext cx="1342571" cy="350996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rgbClr val="626262"/>
                </a:solidFill>
                <a:latin typeface="Avenir Next LT Pro"/>
              </a:rPr>
              <a:t>WYSA</a:t>
            </a:r>
            <a:endParaRPr lang="it-IT"/>
          </a:p>
        </p:txBody>
      </p:sp>
      <p:sp>
        <p:nvSpPr>
          <p:cNvPr id="11" name="Rectangle 32">
            <a:extLst>
              <a:ext uri="{FF2B5EF4-FFF2-40B4-BE49-F238E27FC236}">
                <a16:creationId xmlns:a16="http://schemas.microsoft.com/office/drawing/2014/main" id="{A275D2E9-BA42-6DE4-489E-903B57872108}"/>
              </a:ext>
            </a:extLst>
          </p:cNvPr>
          <p:cNvSpPr/>
          <p:nvPr/>
        </p:nvSpPr>
        <p:spPr>
          <a:xfrm>
            <a:off x="4836510" y="2903560"/>
            <a:ext cx="1342571" cy="350996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rgbClr val="626262"/>
                </a:solidFill>
                <a:latin typeface="Avenir Next LT Pro"/>
              </a:rPr>
              <a:t>PLUMM</a:t>
            </a:r>
            <a:endParaRPr lang="it-IT"/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F414096F-30CF-BFF3-5968-D0E8F431E63A}"/>
              </a:ext>
            </a:extLst>
          </p:cNvPr>
          <p:cNvSpPr/>
          <p:nvPr/>
        </p:nvSpPr>
        <p:spPr>
          <a:xfrm>
            <a:off x="7349837" y="2854553"/>
            <a:ext cx="1623924" cy="338554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rgbClr val="626262"/>
                </a:solidFill>
                <a:latin typeface="Avenir Next LT Pro"/>
              </a:rPr>
              <a:t>LYRA HEALTH</a:t>
            </a:r>
            <a:endParaRPr lang="it-IT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1D6D963-3023-436C-8145-2F09A4851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310452"/>
              </p:ext>
            </p:extLst>
          </p:nvPr>
        </p:nvGraphicFramePr>
        <p:xfrm>
          <a:off x="314933" y="3193107"/>
          <a:ext cx="11562131" cy="28776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267863109"/>
                    </a:ext>
                  </a:extLst>
                </a:gridCol>
                <a:gridCol w="2243219">
                  <a:extLst>
                    <a:ext uri="{9D8B030D-6E8A-4147-A177-3AD203B41FA5}">
                      <a16:colId xmlns:a16="http://schemas.microsoft.com/office/drawing/2014/main" val="1226366350"/>
                    </a:ext>
                  </a:extLst>
                </a:gridCol>
                <a:gridCol w="2766532">
                  <a:extLst>
                    <a:ext uri="{9D8B030D-6E8A-4147-A177-3AD203B41FA5}">
                      <a16:colId xmlns:a16="http://schemas.microsoft.com/office/drawing/2014/main" val="1322960913"/>
                    </a:ext>
                  </a:extLst>
                </a:gridCol>
                <a:gridCol w="2425290">
                  <a:extLst>
                    <a:ext uri="{9D8B030D-6E8A-4147-A177-3AD203B41FA5}">
                      <a16:colId xmlns:a16="http://schemas.microsoft.com/office/drawing/2014/main" val="3966363303"/>
                    </a:ext>
                  </a:extLst>
                </a:gridCol>
                <a:gridCol w="2425290">
                  <a:extLst>
                    <a:ext uri="{9D8B030D-6E8A-4147-A177-3AD203B41FA5}">
                      <a16:colId xmlns:a16="http://schemas.microsoft.com/office/drawing/2014/main" val="1841462856"/>
                    </a:ext>
                  </a:extLst>
                </a:gridCol>
              </a:tblGrid>
              <a:tr h="7153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817732"/>
                  </a:ext>
                </a:extLst>
              </a:tr>
              <a:tr h="715372">
                <a:tc>
                  <a:txBody>
                    <a:bodyPr/>
                    <a:lstStyle/>
                    <a:p>
                      <a:r>
                        <a:rPr lang="en-US" sz="1400"/>
                        <a:t>Evaluation based on 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01542"/>
                  </a:ext>
                </a:extLst>
              </a:tr>
              <a:tr h="715372">
                <a:tc>
                  <a:txBody>
                    <a:bodyPr/>
                    <a:lstStyle/>
                    <a:p>
                      <a:r>
                        <a:rPr lang="en-US" sz="1400"/>
                        <a:t>Connect with Psychologist</a:t>
                      </a:r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707580"/>
                  </a:ext>
                </a:extLst>
              </a:tr>
              <a:tr h="715372">
                <a:tc>
                  <a:txBody>
                    <a:bodyPr/>
                    <a:lstStyle/>
                    <a:p>
                      <a:r>
                        <a:rPr lang="en-US" sz="1400"/>
                        <a:t>Evaluate health of multiple individuals in a virtual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699759"/>
                  </a:ext>
                </a:extLst>
              </a:tr>
            </a:tbl>
          </a:graphicData>
        </a:graphic>
      </p:graphicFrame>
      <p:pic>
        <p:nvPicPr>
          <p:cNvPr id="1026" name="Picture 2" descr="Check Mark Icon Orange Circle Tick Stock Vector (Royalty Free) 645169150">
            <a:extLst>
              <a:ext uri="{FF2B5EF4-FFF2-40B4-BE49-F238E27FC236}">
                <a16:creationId xmlns:a16="http://schemas.microsoft.com/office/drawing/2014/main" id="{6213739C-3579-4315-9A81-BC467F545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2857" l="8462" r="91154">
                        <a14:foregroundMark x1="8462" y1="43929" x2="8462" y2="43929"/>
                        <a14:foregroundMark x1="51538" y1="83571" x2="51538" y2="83571"/>
                        <a14:foregroundMark x1="91154" y1="46429" x2="91154" y2="46429"/>
                        <a14:foregroundMark x1="51154" y1="7500" x2="51154" y2="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468"/>
          <a:stretch/>
        </p:blipFill>
        <p:spPr bwMode="auto">
          <a:xfrm>
            <a:off x="2557759" y="3996161"/>
            <a:ext cx="500743" cy="48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heck Mark Icon Orange Circle Tick Stock Vector (Royalty Free) 645169150">
            <a:extLst>
              <a:ext uri="{FF2B5EF4-FFF2-40B4-BE49-F238E27FC236}">
                <a16:creationId xmlns:a16="http://schemas.microsoft.com/office/drawing/2014/main" id="{C067E97C-56F9-4AF0-8A49-9F4AAA0DF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2857" l="8462" r="91154">
                        <a14:foregroundMark x1="8462" y1="43929" x2="8462" y2="43929"/>
                        <a14:foregroundMark x1="51538" y1="83571" x2="51538" y2="83571"/>
                        <a14:foregroundMark x1="91154" y1="46429" x2="91154" y2="46429"/>
                        <a14:foregroundMark x1="51154" y1="7500" x2="51154" y2="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468"/>
          <a:stretch/>
        </p:blipFill>
        <p:spPr bwMode="auto">
          <a:xfrm>
            <a:off x="10547120" y="4022524"/>
            <a:ext cx="500743" cy="48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heck Mark Icon Orange Circle Tick Stock Vector (Royalty Free) 645169150">
            <a:extLst>
              <a:ext uri="{FF2B5EF4-FFF2-40B4-BE49-F238E27FC236}">
                <a16:creationId xmlns:a16="http://schemas.microsoft.com/office/drawing/2014/main" id="{90A5530B-47EB-4E95-A840-E5D5CD523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2857" l="8462" r="91154">
                        <a14:foregroundMark x1="8462" y1="43929" x2="8462" y2="43929"/>
                        <a14:foregroundMark x1="51538" y1="83571" x2="51538" y2="83571"/>
                        <a14:foregroundMark x1="91154" y1="46429" x2="91154" y2="46429"/>
                        <a14:foregroundMark x1="51154" y1="7500" x2="51154" y2="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468"/>
          <a:stretch/>
        </p:blipFill>
        <p:spPr bwMode="auto">
          <a:xfrm>
            <a:off x="5275718" y="4712761"/>
            <a:ext cx="500743" cy="48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heck Mark Icon Orange Circle Tick Stock Vector (Royalty Free) 645169150">
            <a:extLst>
              <a:ext uri="{FF2B5EF4-FFF2-40B4-BE49-F238E27FC236}">
                <a16:creationId xmlns:a16="http://schemas.microsoft.com/office/drawing/2014/main" id="{1952D487-88A3-4188-BB1E-E0CDCF6D8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2857" l="8462" r="91154">
                        <a14:foregroundMark x1="8462" y1="43929" x2="8462" y2="43929"/>
                        <a14:foregroundMark x1="51538" y1="83571" x2="51538" y2="83571"/>
                        <a14:foregroundMark x1="91154" y1="46429" x2="91154" y2="46429"/>
                        <a14:foregroundMark x1="51154" y1="7500" x2="51154" y2="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468"/>
          <a:stretch/>
        </p:blipFill>
        <p:spPr bwMode="auto">
          <a:xfrm>
            <a:off x="8075649" y="4705021"/>
            <a:ext cx="500743" cy="48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heck Mark Icon Orange Circle Tick Stock Vector (Royalty Free) 645169150">
            <a:extLst>
              <a:ext uri="{FF2B5EF4-FFF2-40B4-BE49-F238E27FC236}">
                <a16:creationId xmlns:a16="http://schemas.microsoft.com/office/drawing/2014/main" id="{E17AE6C8-019F-4712-871B-A409A85CA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2857" l="8462" r="91154">
                        <a14:foregroundMark x1="8462" y1="43929" x2="8462" y2="43929"/>
                        <a14:foregroundMark x1="51538" y1="83571" x2="51538" y2="83571"/>
                        <a14:foregroundMark x1="91154" y1="46429" x2="91154" y2="46429"/>
                        <a14:foregroundMark x1="51154" y1="7500" x2="51154" y2="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468"/>
          <a:stretch/>
        </p:blipFill>
        <p:spPr bwMode="auto">
          <a:xfrm>
            <a:off x="10547120" y="4712761"/>
            <a:ext cx="500743" cy="48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heck Mark Icon Orange Circle Tick Stock Vector (Royalty Free) 645169150">
            <a:extLst>
              <a:ext uri="{FF2B5EF4-FFF2-40B4-BE49-F238E27FC236}">
                <a16:creationId xmlns:a16="http://schemas.microsoft.com/office/drawing/2014/main" id="{71F182B2-0012-4F44-B7CE-8CA056E46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2857" l="8462" r="91154">
                        <a14:foregroundMark x1="8462" y1="43929" x2="8462" y2="43929"/>
                        <a14:foregroundMark x1="51538" y1="83571" x2="51538" y2="83571"/>
                        <a14:foregroundMark x1="91154" y1="46429" x2="91154" y2="46429"/>
                        <a14:foregroundMark x1="51154" y1="7500" x2="51154" y2="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468"/>
          <a:stretch/>
        </p:blipFill>
        <p:spPr bwMode="auto">
          <a:xfrm>
            <a:off x="10547120" y="5403720"/>
            <a:ext cx="500743" cy="48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magine 3">
            <a:extLst>
              <a:ext uri="{FF2B5EF4-FFF2-40B4-BE49-F238E27FC236}">
                <a16:creationId xmlns:a16="http://schemas.microsoft.com/office/drawing/2014/main" id="{EC64B0A7-F32A-4375-A9DD-EFCF1981D7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9504"/>
          <a:stretch/>
        </p:blipFill>
        <p:spPr>
          <a:xfrm>
            <a:off x="9623011" y="1048320"/>
            <a:ext cx="2065510" cy="1581951"/>
          </a:xfrm>
          <a:prstGeom prst="rect">
            <a:avLst/>
          </a:prstGeom>
        </p:spPr>
      </p:pic>
      <p:sp>
        <p:nvSpPr>
          <p:cNvPr id="24" name="Rectangle 32">
            <a:extLst>
              <a:ext uri="{FF2B5EF4-FFF2-40B4-BE49-F238E27FC236}">
                <a16:creationId xmlns:a16="http://schemas.microsoft.com/office/drawing/2014/main" id="{376B4F79-C6D3-4C1A-B27B-5C1889B58297}"/>
              </a:ext>
            </a:extLst>
          </p:cNvPr>
          <p:cNvSpPr/>
          <p:nvPr/>
        </p:nvSpPr>
        <p:spPr>
          <a:xfrm>
            <a:off x="9735158" y="2820482"/>
            <a:ext cx="1623924" cy="338554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rgbClr val="626262"/>
                </a:solidFill>
                <a:latin typeface="Avenir Next LT Pro"/>
              </a:rPr>
              <a:t>Y.A.S.S!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3439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4EF13C21F328744BD4D8F6BB70329FD" ma:contentTypeVersion="13" ma:contentTypeDescription="Creare un nuovo documento." ma:contentTypeScope="" ma:versionID="8c6b5759908b4f8a2c9a0ca930be20c8">
  <xsd:schema xmlns:xsd="http://www.w3.org/2001/XMLSchema" xmlns:xs="http://www.w3.org/2001/XMLSchema" xmlns:p="http://schemas.microsoft.com/office/2006/metadata/properties" xmlns:ns3="981374b5-760f-4e8c-a2ef-1b5568bd8389" xmlns:ns4="0e28ded9-120b-42d7-a796-ece840893956" targetNamespace="http://schemas.microsoft.com/office/2006/metadata/properties" ma:root="true" ma:fieldsID="1f9c02d360c65f600da66b62d8cbdaca" ns3:_="" ns4:_="">
    <xsd:import namespace="981374b5-760f-4e8c-a2ef-1b5568bd8389"/>
    <xsd:import namespace="0e28ded9-120b-42d7-a796-ece8408939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1374b5-760f-4e8c-a2ef-1b5568bd83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8ded9-120b-42d7-a796-ece84089395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036BF66-4625-4F55-BE79-C7BB9B538EA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5FC02E-9733-4E2F-9D79-8875BAF1CDC8}">
  <ds:schemaRefs>
    <ds:schemaRef ds:uri="0e28ded9-120b-42d7-a796-ece840893956"/>
    <ds:schemaRef ds:uri="981374b5-760f-4e8c-a2ef-1b5568bd83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EE531E1-E762-4A72-8A80-F736B0219217}">
  <ds:schemaRefs>
    <ds:schemaRef ds:uri="0e28ded9-120b-42d7-a796-ece840893956"/>
    <ds:schemaRef ds:uri="981374b5-760f-4e8c-a2ef-1b5568bd838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2193</Words>
  <Application>Microsoft Office PowerPoint</Application>
  <PresentationFormat>Widescreen</PresentationFormat>
  <Paragraphs>602</Paragraphs>
  <Slides>27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yaser.palikonda@mba.sdabocconi.it</dc:creator>
  <cp:lastModifiedBy>Samantha Zhan</cp:lastModifiedBy>
  <cp:revision>5</cp:revision>
  <dcterms:created xsi:type="dcterms:W3CDTF">2020-05-07T12:43:04Z</dcterms:created>
  <dcterms:modified xsi:type="dcterms:W3CDTF">2022-03-20T20:33:59Z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0x010100F4EF13C21F328744BD4D8F6BB70329FD</vt:lpwstr>
  </property>
</Properties>
</file>